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79" r:id="rId2"/>
    <p:sldId id="280" r:id="rId3"/>
    <p:sldId id="281" r:id="rId4"/>
    <p:sldId id="272" r:id="rId5"/>
    <p:sldId id="273" r:id="rId6"/>
    <p:sldId id="274" r:id="rId7"/>
    <p:sldId id="275" r:id="rId8"/>
    <p:sldId id="276" r:id="rId9"/>
    <p:sldId id="277" r:id="rId10"/>
    <p:sldId id="278" r:id="rId11"/>
    <p:sldId id="282" r:id="rId12"/>
    <p:sldId id="291" r:id="rId13"/>
    <p:sldId id="292" r:id="rId14"/>
    <p:sldId id="293" r:id="rId15"/>
    <p:sldId id="283" r:id="rId16"/>
    <p:sldId id="284" r:id="rId17"/>
    <p:sldId id="285" r:id="rId18"/>
    <p:sldId id="286" r:id="rId19"/>
    <p:sldId id="287" r:id="rId20"/>
    <p:sldId id="288" r:id="rId21"/>
    <p:sldId id="289" r:id="rId22"/>
    <p:sldId id="290" r:id="rId23"/>
    <p:sldId id="294" r:id="rId24"/>
    <p:sldId id="295" r:id="rId25"/>
    <p:sldId id="296" r:id="rId26"/>
    <p:sldId id="297" r:id="rId27"/>
    <p:sldId id="299" r:id="rId28"/>
    <p:sldId id="301" r:id="rId29"/>
    <p:sldId id="298" r:id="rId30"/>
    <p:sldId id="300" r:id="rId31"/>
    <p:sldId id="302" r:id="rId32"/>
    <p:sldId id="303" r:id="rId33"/>
    <p:sldId id="304" r:id="rId34"/>
    <p:sldId id="30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74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20" autoAdjust="0"/>
    <p:restoredTop sz="94660"/>
  </p:normalViewPr>
  <p:slideViewPr>
    <p:cSldViewPr snapToGrid="0" showGuides="1">
      <p:cViewPr varScale="1">
        <p:scale>
          <a:sx n="53" d="100"/>
          <a:sy n="53" d="100"/>
        </p:scale>
        <p:origin x="1136" y="268"/>
      </p:cViewPr>
      <p:guideLst>
        <p:guide orient="horz" pos="2160"/>
        <p:guide pos="3816"/>
      </p:guideLst>
    </p:cSldViewPr>
  </p:slideViewPr>
  <p:notesTextViewPr>
    <p:cViewPr>
      <p:scale>
        <a:sx n="1" d="1"/>
        <a:sy n="1" d="1"/>
      </p:scale>
      <p:origin x="0" y="0"/>
    </p:cViewPr>
  </p:notesTextViewPr>
  <p:sorterViewPr>
    <p:cViewPr>
      <p:scale>
        <a:sx n="100" d="100"/>
        <a:sy n="100" d="100"/>
      </p:scale>
      <p:origin x="0" y="-82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1" cy="458788"/>
          </a:xfrm>
          <a:prstGeom prst="rect">
            <a:avLst/>
          </a:prstGeom>
        </p:spPr>
        <p:txBody>
          <a:bodyPr vert="horz" lIns="91426" tIns="45713" rIns="91426" bIns="45713" rtlCol="0"/>
          <a:lstStyle>
            <a:lvl1pPr algn="l">
              <a:defRPr sz="1100"/>
            </a:lvl1pPr>
          </a:lstStyle>
          <a:p>
            <a:endParaRPr lang="en-US"/>
          </a:p>
        </p:txBody>
      </p:sp>
      <p:sp>
        <p:nvSpPr>
          <p:cNvPr id="3" name="Date Placeholder 2"/>
          <p:cNvSpPr>
            <a:spLocks noGrp="1"/>
          </p:cNvSpPr>
          <p:nvPr>
            <p:ph type="dt" idx="1"/>
          </p:nvPr>
        </p:nvSpPr>
        <p:spPr>
          <a:xfrm>
            <a:off x="3884613" y="0"/>
            <a:ext cx="2971801" cy="458788"/>
          </a:xfrm>
          <a:prstGeom prst="rect">
            <a:avLst/>
          </a:prstGeom>
        </p:spPr>
        <p:txBody>
          <a:bodyPr vert="horz" lIns="91426" tIns="45713" rIns="91426" bIns="45713" rtlCol="0"/>
          <a:lstStyle>
            <a:lvl1pPr algn="r">
              <a:defRPr sz="1100"/>
            </a:lvl1pPr>
          </a:lstStyle>
          <a:p>
            <a:fld id="{90B77117-200D-4C24-9444-A3272AC92708}" type="datetimeFigureOut">
              <a:rPr lang="en-US" smtClean="0"/>
              <a:t>5/22/2025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26" tIns="45713" rIns="91426" bIns="45713" rtlCol="0" anchor="ctr"/>
          <a:lstStyle/>
          <a:p>
            <a:endParaRPr lang="en-US"/>
          </a:p>
        </p:txBody>
      </p:sp>
      <p:sp>
        <p:nvSpPr>
          <p:cNvPr id="5" name="Notes Placeholder 4"/>
          <p:cNvSpPr>
            <a:spLocks noGrp="1"/>
          </p:cNvSpPr>
          <p:nvPr>
            <p:ph type="body" sz="quarter" idx="3"/>
          </p:nvPr>
        </p:nvSpPr>
        <p:spPr>
          <a:xfrm>
            <a:off x="685801" y="4400550"/>
            <a:ext cx="5486400" cy="3600450"/>
          </a:xfrm>
          <a:prstGeom prst="rect">
            <a:avLst/>
          </a:prstGeom>
        </p:spPr>
        <p:txBody>
          <a:bodyPr vert="horz" lIns="91426" tIns="45713" rIns="91426" bIns="4571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4"/>
            <a:ext cx="2971801" cy="458787"/>
          </a:xfrm>
          <a:prstGeom prst="rect">
            <a:avLst/>
          </a:prstGeom>
        </p:spPr>
        <p:txBody>
          <a:bodyPr vert="horz" lIns="91426" tIns="45713" rIns="91426" bIns="45713" rtlCol="0" anchor="b"/>
          <a:lstStyle>
            <a:lvl1pPr algn="l">
              <a:defRPr sz="1100"/>
            </a:lvl1pPr>
          </a:lstStyle>
          <a:p>
            <a:endParaRPr lang="en-US"/>
          </a:p>
        </p:txBody>
      </p:sp>
      <p:sp>
        <p:nvSpPr>
          <p:cNvPr id="7" name="Slide Number Placeholder 6"/>
          <p:cNvSpPr>
            <a:spLocks noGrp="1"/>
          </p:cNvSpPr>
          <p:nvPr>
            <p:ph type="sldNum" sz="quarter" idx="5"/>
          </p:nvPr>
        </p:nvSpPr>
        <p:spPr>
          <a:xfrm>
            <a:off x="3884613" y="8685214"/>
            <a:ext cx="2971801" cy="458787"/>
          </a:xfrm>
          <a:prstGeom prst="rect">
            <a:avLst/>
          </a:prstGeom>
        </p:spPr>
        <p:txBody>
          <a:bodyPr vert="horz" lIns="91426" tIns="45713" rIns="91426" bIns="45713" rtlCol="0" anchor="b"/>
          <a:lstStyle>
            <a:lvl1pPr algn="r">
              <a:defRPr sz="1100"/>
            </a:lvl1pPr>
          </a:lstStyle>
          <a:p>
            <a:fld id="{F5D29D2A-19FD-4990-8A4B-A132B4321E08}" type="slidenum">
              <a:rPr lang="en-US" smtClean="0"/>
              <a:t>‹#›</a:t>
            </a:fld>
            <a:endParaRPr lang="en-US"/>
          </a:p>
        </p:txBody>
      </p:sp>
    </p:spTree>
    <p:extLst>
      <p:ext uri="{BB962C8B-B14F-4D97-AF65-F5344CB8AC3E}">
        <p14:creationId xmlns:p14="http://schemas.microsoft.com/office/powerpoint/2010/main" val="394185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4</a:t>
            </a:fld>
            <a:endParaRPr lang="en-US"/>
          </a:p>
        </p:txBody>
      </p:sp>
    </p:spTree>
    <p:extLst>
      <p:ext uri="{BB962C8B-B14F-4D97-AF65-F5344CB8AC3E}">
        <p14:creationId xmlns:p14="http://schemas.microsoft.com/office/powerpoint/2010/main" val="65111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5</a:t>
            </a:fld>
            <a:endParaRPr lang="en-US"/>
          </a:p>
        </p:txBody>
      </p:sp>
    </p:spTree>
    <p:extLst>
      <p:ext uri="{BB962C8B-B14F-4D97-AF65-F5344CB8AC3E}">
        <p14:creationId xmlns:p14="http://schemas.microsoft.com/office/powerpoint/2010/main" val="3968662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8</a:t>
            </a:fld>
            <a:endParaRPr lang="en-US"/>
          </a:p>
        </p:txBody>
      </p:sp>
    </p:spTree>
    <p:extLst>
      <p:ext uri="{BB962C8B-B14F-4D97-AF65-F5344CB8AC3E}">
        <p14:creationId xmlns:p14="http://schemas.microsoft.com/office/powerpoint/2010/main" val="2472521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10</a:t>
            </a:fld>
            <a:endParaRPr lang="en-US"/>
          </a:p>
        </p:txBody>
      </p:sp>
    </p:spTree>
    <p:extLst>
      <p:ext uri="{BB962C8B-B14F-4D97-AF65-F5344CB8AC3E}">
        <p14:creationId xmlns:p14="http://schemas.microsoft.com/office/powerpoint/2010/main" val="391460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24</a:t>
            </a:fld>
            <a:endParaRPr lang="en-US"/>
          </a:p>
        </p:txBody>
      </p:sp>
    </p:spTree>
    <p:extLst>
      <p:ext uri="{BB962C8B-B14F-4D97-AF65-F5344CB8AC3E}">
        <p14:creationId xmlns:p14="http://schemas.microsoft.com/office/powerpoint/2010/main" val="331672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27</a:t>
            </a:fld>
            <a:endParaRPr lang="en-US"/>
          </a:p>
        </p:txBody>
      </p:sp>
    </p:spTree>
    <p:extLst>
      <p:ext uri="{BB962C8B-B14F-4D97-AF65-F5344CB8AC3E}">
        <p14:creationId xmlns:p14="http://schemas.microsoft.com/office/powerpoint/2010/main" val="97876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5058-7651-B552-2C57-DF3CCE567D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DB02A6-260C-4104-E792-61A302C7A6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A52463-2E5E-6719-A86E-7DBBADF4BA0E}"/>
              </a:ext>
            </a:extLst>
          </p:cNvPr>
          <p:cNvSpPr>
            <a:spLocks noGrp="1"/>
          </p:cNvSpPr>
          <p:nvPr>
            <p:ph type="dt" sz="half" idx="10"/>
          </p:nvPr>
        </p:nvSpPr>
        <p:spPr/>
        <p:txBody>
          <a:bodyPr/>
          <a:lstStyle/>
          <a:p>
            <a:fld id="{C0029B18-9E45-4374-8673-2D4794710B00}" type="datetimeFigureOut">
              <a:rPr lang="en-US" smtClean="0"/>
              <a:t>5/22/2025</a:t>
            </a:fld>
            <a:endParaRPr lang="en-US"/>
          </a:p>
        </p:txBody>
      </p:sp>
      <p:sp>
        <p:nvSpPr>
          <p:cNvPr id="5" name="Footer Placeholder 4">
            <a:extLst>
              <a:ext uri="{FF2B5EF4-FFF2-40B4-BE49-F238E27FC236}">
                <a16:creationId xmlns:a16="http://schemas.microsoft.com/office/drawing/2014/main" id="{DD41BC69-2572-47E2-2532-76301AF81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E64AC0-D88A-A998-CE1A-A1CA84AC254C}"/>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2675604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B8D2-DCBC-A21F-4CFD-9B9F27A578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DFC862-3BC5-DC7E-BB7A-10E6936ADA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5D2AA-948A-C143-DF48-CE5E0A038958}"/>
              </a:ext>
            </a:extLst>
          </p:cNvPr>
          <p:cNvSpPr>
            <a:spLocks noGrp="1"/>
          </p:cNvSpPr>
          <p:nvPr>
            <p:ph type="dt" sz="half" idx="10"/>
          </p:nvPr>
        </p:nvSpPr>
        <p:spPr/>
        <p:txBody>
          <a:bodyPr/>
          <a:lstStyle/>
          <a:p>
            <a:fld id="{C0029B18-9E45-4374-8673-2D4794710B00}" type="datetimeFigureOut">
              <a:rPr lang="en-US" smtClean="0"/>
              <a:t>5/22/2025</a:t>
            </a:fld>
            <a:endParaRPr lang="en-US"/>
          </a:p>
        </p:txBody>
      </p:sp>
      <p:sp>
        <p:nvSpPr>
          <p:cNvPr id="5" name="Footer Placeholder 4">
            <a:extLst>
              <a:ext uri="{FF2B5EF4-FFF2-40B4-BE49-F238E27FC236}">
                <a16:creationId xmlns:a16="http://schemas.microsoft.com/office/drawing/2014/main" id="{3948D35F-75D2-1D73-85D5-6D26BCD897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24C28-8D52-61D7-0DDF-67EBA7630298}"/>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627491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DCDD06-7590-9E3F-8B0F-D2043E0C31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3F1422-50C8-0398-80B2-0E0A2A7257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AD7215-393B-B2F1-88A5-3242B6477160}"/>
              </a:ext>
            </a:extLst>
          </p:cNvPr>
          <p:cNvSpPr>
            <a:spLocks noGrp="1"/>
          </p:cNvSpPr>
          <p:nvPr>
            <p:ph type="dt" sz="half" idx="10"/>
          </p:nvPr>
        </p:nvSpPr>
        <p:spPr/>
        <p:txBody>
          <a:bodyPr/>
          <a:lstStyle/>
          <a:p>
            <a:fld id="{C0029B18-9E45-4374-8673-2D4794710B00}" type="datetimeFigureOut">
              <a:rPr lang="en-US" smtClean="0"/>
              <a:t>5/22/2025</a:t>
            </a:fld>
            <a:endParaRPr lang="en-US"/>
          </a:p>
        </p:txBody>
      </p:sp>
      <p:sp>
        <p:nvSpPr>
          <p:cNvPr id="5" name="Footer Placeholder 4">
            <a:extLst>
              <a:ext uri="{FF2B5EF4-FFF2-40B4-BE49-F238E27FC236}">
                <a16:creationId xmlns:a16="http://schemas.microsoft.com/office/drawing/2014/main" id="{48533B0C-C7CF-AD19-FBA6-5E00C25BC0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E29A4-31EF-9266-E75E-462D517E62B1}"/>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315614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30DC-07A5-8745-C926-2547E19E34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D95F1-76C3-F09E-7DF7-31CCD9E877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35E34A-4E7A-85A4-2315-AC539BCCD259}"/>
              </a:ext>
            </a:extLst>
          </p:cNvPr>
          <p:cNvSpPr>
            <a:spLocks noGrp="1"/>
          </p:cNvSpPr>
          <p:nvPr>
            <p:ph type="dt" sz="half" idx="10"/>
          </p:nvPr>
        </p:nvSpPr>
        <p:spPr/>
        <p:txBody>
          <a:bodyPr/>
          <a:lstStyle/>
          <a:p>
            <a:fld id="{C0029B18-9E45-4374-8673-2D4794710B00}" type="datetimeFigureOut">
              <a:rPr lang="en-US" smtClean="0"/>
              <a:t>5/22/2025</a:t>
            </a:fld>
            <a:endParaRPr lang="en-US"/>
          </a:p>
        </p:txBody>
      </p:sp>
      <p:sp>
        <p:nvSpPr>
          <p:cNvPr id="5" name="Footer Placeholder 4">
            <a:extLst>
              <a:ext uri="{FF2B5EF4-FFF2-40B4-BE49-F238E27FC236}">
                <a16:creationId xmlns:a16="http://schemas.microsoft.com/office/drawing/2014/main" id="{02174F06-1064-B9A3-E9BF-5BFCD4D267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0EE0E9-9B8B-1539-EB0F-603F792E76D3}"/>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4207417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E75B-6FF6-1240-16A0-FC75D136DA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CCB81-73FE-F2F3-65F6-AEC54207874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57E293-2AB4-39D6-2B63-A95D9689E672}"/>
              </a:ext>
            </a:extLst>
          </p:cNvPr>
          <p:cNvSpPr>
            <a:spLocks noGrp="1"/>
          </p:cNvSpPr>
          <p:nvPr>
            <p:ph type="dt" sz="half" idx="10"/>
          </p:nvPr>
        </p:nvSpPr>
        <p:spPr/>
        <p:txBody>
          <a:bodyPr/>
          <a:lstStyle/>
          <a:p>
            <a:fld id="{C0029B18-9E45-4374-8673-2D4794710B00}" type="datetimeFigureOut">
              <a:rPr lang="en-US" smtClean="0"/>
              <a:t>5/22/2025</a:t>
            </a:fld>
            <a:endParaRPr lang="en-US"/>
          </a:p>
        </p:txBody>
      </p:sp>
      <p:sp>
        <p:nvSpPr>
          <p:cNvPr id="5" name="Footer Placeholder 4">
            <a:extLst>
              <a:ext uri="{FF2B5EF4-FFF2-40B4-BE49-F238E27FC236}">
                <a16:creationId xmlns:a16="http://schemas.microsoft.com/office/drawing/2014/main" id="{674BB3F0-89A4-A6CB-D5AE-40D5CA6A8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EDD41-87EF-F619-5D91-6CF09156BDD2}"/>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2520173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A1DAA-FEC2-9F25-0415-7BA061578A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FEAF0-357F-2764-AA87-8B11F67482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CCCA77-5FDB-27C6-EF1B-CA2D2FD3A9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084575-5421-0E2F-E335-2251D71F0B76}"/>
              </a:ext>
            </a:extLst>
          </p:cNvPr>
          <p:cNvSpPr>
            <a:spLocks noGrp="1"/>
          </p:cNvSpPr>
          <p:nvPr>
            <p:ph type="dt" sz="half" idx="10"/>
          </p:nvPr>
        </p:nvSpPr>
        <p:spPr/>
        <p:txBody>
          <a:bodyPr/>
          <a:lstStyle/>
          <a:p>
            <a:fld id="{C0029B18-9E45-4374-8673-2D4794710B00}" type="datetimeFigureOut">
              <a:rPr lang="en-US" smtClean="0"/>
              <a:t>5/22/2025</a:t>
            </a:fld>
            <a:endParaRPr lang="en-US"/>
          </a:p>
        </p:txBody>
      </p:sp>
      <p:sp>
        <p:nvSpPr>
          <p:cNvPr id="6" name="Footer Placeholder 5">
            <a:extLst>
              <a:ext uri="{FF2B5EF4-FFF2-40B4-BE49-F238E27FC236}">
                <a16:creationId xmlns:a16="http://schemas.microsoft.com/office/drawing/2014/main" id="{008F95E3-47CF-B427-0F0D-D6277F41CA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086FCB-BB1F-6196-C73D-A30C022C5DD6}"/>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844509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8D252-F255-54C2-7279-94467FFAC8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AB7434-5C3B-21D3-F3CC-66FAC89383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BC447F-DC2C-4580-A27F-F80DBDFC06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7EC868-B659-E3DE-15A9-B12698E319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7FC654-27C7-03E2-15EF-E384C77153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D88F7B-08C8-EB50-749A-1A26D63B0545}"/>
              </a:ext>
            </a:extLst>
          </p:cNvPr>
          <p:cNvSpPr>
            <a:spLocks noGrp="1"/>
          </p:cNvSpPr>
          <p:nvPr>
            <p:ph type="dt" sz="half" idx="10"/>
          </p:nvPr>
        </p:nvSpPr>
        <p:spPr/>
        <p:txBody>
          <a:bodyPr/>
          <a:lstStyle/>
          <a:p>
            <a:fld id="{C0029B18-9E45-4374-8673-2D4794710B00}" type="datetimeFigureOut">
              <a:rPr lang="en-US" smtClean="0"/>
              <a:t>5/22/2025</a:t>
            </a:fld>
            <a:endParaRPr lang="en-US"/>
          </a:p>
        </p:txBody>
      </p:sp>
      <p:sp>
        <p:nvSpPr>
          <p:cNvPr id="8" name="Footer Placeholder 7">
            <a:extLst>
              <a:ext uri="{FF2B5EF4-FFF2-40B4-BE49-F238E27FC236}">
                <a16:creationId xmlns:a16="http://schemas.microsoft.com/office/drawing/2014/main" id="{30E0747B-5D60-5E12-75C4-E3DA6591B1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4E31BE-01A1-7BCE-3572-5B5089D175CE}"/>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053429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4549F-8A0B-0BF4-423D-E445BC4895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AC95DB-7B9D-823C-742A-21E262BD449C}"/>
              </a:ext>
            </a:extLst>
          </p:cNvPr>
          <p:cNvSpPr>
            <a:spLocks noGrp="1"/>
          </p:cNvSpPr>
          <p:nvPr>
            <p:ph type="dt" sz="half" idx="10"/>
          </p:nvPr>
        </p:nvSpPr>
        <p:spPr/>
        <p:txBody>
          <a:bodyPr/>
          <a:lstStyle/>
          <a:p>
            <a:fld id="{C0029B18-9E45-4374-8673-2D4794710B00}" type="datetimeFigureOut">
              <a:rPr lang="en-US" smtClean="0"/>
              <a:t>5/22/2025</a:t>
            </a:fld>
            <a:endParaRPr lang="en-US"/>
          </a:p>
        </p:txBody>
      </p:sp>
      <p:sp>
        <p:nvSpPr>
          <p:cNvPr id="4" name="Footer Placeholder 3">
            <a:extLst>
              <a:ext uri="{FF2B5EF4-FFF2-40B4-BE49-F238E27FC236}">
                <a16:creationId xmlns:a16="http://schemas.microsoft.com/office/drawing/2014/main" id="{800FF2AA-9E73-BEC2-820B-098F4964C1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5C3FC7-083C-A6AC-D289-9D7B628DC349}"/>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783117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91BA22-E769-2030-B2BD-FB2C5C834C53}"/>
              </a:ext>
            </a:extLst>
          </p:cNvPr>
          <p:cNvSpPr>
            <a:spLocks noGrp="1"/>
          </p:cNvSpPr>
          <p:nvPr>
            <p:ph type="dt" sz="half" idx="10"/>
          </p:nvPr>
        </p:nvSpPr>
        <p:spPr/>
        <p:txBody>
          <a:bodyPr/>
          <a:lstStyle/>
          <a:p>
            <a:fld id="{C0029B18-9E45-4374-8673-2D4794710B00}" type="datetimeFigureOut">
              <a:rPr lang="en-US" smtClean="0"/>
              <a:t>5/22/2025</a:t>
            </a:fld>
            <a:endParaRPr lang="en-US"/>
          </a:p>
        </p:txBody>
      </p:sp>
      <p:sp>
        <p:nvSpPr>
          <p:cNvPr id="3" name="Footer Placeholder 2">
            <a:extLst>
              <a:ext uri="{FF2B5EF4-FFF2-40B4-BE49-F238E27FC236}">
                <a16:creationId xmlns:a16="http://schemas.microsoft.com/office/drawing/2014/main" id="{9D992DD7-CBB7-C2EB-77EB-2932AE8DC3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9158C9-6B12-AA2D-268D-740A62705FFB}"/>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554106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D93A-6FDE-C562-2F4D-BAA239B283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31616C-0219-ABB5-0AAE-88FBB48C38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2705E0-37AB-E341-7FE2-FCCBBE645C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FE1D93-9074-F665-13DC-62E82B46CC73}"/>
              </a:ext>
            </a:extLst>
          </p:cNvPr>
          <p:cNvSpPr>
            <a:spLocks noGrp="1"/>
          </p:cNvSpPr>
          <p:nvPr>
            <p:ph type="dt" sz="half" idx="10"/>
          </p:nvPr>
        </p:nvSpPr>
        <p:spPr/>
        <p:txBody>
          <a:bodyPr/>
          <a:lstStyle/>
          <a:p>
            <a:fld id="{C0029B18-9E45-4374-8673-2D4794710B00}" type="datetimeFigureOut">
              <a:rPr lang="en-US" smtClean="0"/>
              <a:t>5/22/2025</a:t>
            </a:fld>
            <a:endParaRPr lang="en-US"/>
          </a:p>
        </p:txBody>
      </p:sp>
      <p:sp>
        <p:nvSpPr>
          <p:cNvPr id="6" name="Footer Placeholder 5">
            <a:extLst>
              <a:ext uri="{FF2B5EF4-FFF2-40B4-BE49-F238E27FC236}">
                <a16:creationId xmlns:a16="http://schemas.microsoft.com/office/drawing/2014/main" id="{C4CB0CE4-C172-07BA-7BF1-3AD98A23C6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234547-DB0F-7C48-2A46-E820E36B760F}"/>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244640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32D26-9C34-91C6-0385-69A7A483B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035AF2-5922-EABD-67FC-807F7B2121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F81C43-13E3-3398-19A5-BCCC2709DC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604D88-2C8E-2B97-01B0-8C57853E849A}"/>
              </a:ext>
            </a:extLst>
          </p:cNvPr>
          <p:cNvSpPr>
            <a:spLocks noGrp="1"/>
          </p:cNvSpPr>
          <p:nvPr>
            <p:ph type="dt" sz="half" idx="10"/>
          </p:nvPr>
        </p:nvSpPr>
        <p:spPr/>
        <p:txBody>
          <a:bodyPr/>
          <a:lstStyle/>
          <a:p>
            <a:fld id="{C0029B18-9E45-4374-8673-2D4794710B00}" type="datetimeFigureOut">
              <a:rPr lang="en-US" smtClean="0"/>
              <a:t>5/22/2025</a:t>
            </a:fld>
            <a:endParaRPr lang="en-US"/>
          </a:p>
        </p:txBody>
      </p:sp>
      <p:sp>
        <p:nvSpPr>
          <p:cNvPr id="6" name="Footer Placeholder 5">
            <a:extLst>
              <a:ext uri="{FF2B5EF4-FFF2-40B4-BE49-F238E27FC236}">
                <a16:creationId xmlns:a16="http://schemas.microsoft.com/office/drawing/2014/main" id="{F8D3B5A8-F245-44F0-974E-4D9E08EC52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1E52DB-99B3-F2F7-2FDE-09D5B95DACFB}"/>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3634942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748BDF-C8EC-2F81-A33F-202E4B7BEF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8FC265-B89A-E0AC-CB86-D17D0DD27F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076BA9-7AAB-EE34-D128-EA8287E7FB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029B18-9E45-4374-8673-2D4794710B00}" type="datetimeFigureOut">
              <a:rPr lang="en-US" smtClean="0"/>
              <a:t>5/22/2025</a:t>
            </a:fld>
            <a:endParaRPr lang="en-US"/>
          </a:p>
        </p:txBody>
      </p:sp>
      <p:sp>
        <p:nvSpPr>
          <p:cNvPr id="5" name="Footer Placeholder 4">
            <a:extLst>
              <a:ext uri="{FF2B5EF4-FFF2-40B4-BE49-F238E27FC236}">
                <a16:creationId xmlns:a16="http://schemas.microsoft.com/office/drawing/2014/main" id="{F33B1684-C302-0431-DBEC-914DC505E8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66D7CC6-FE85-F637-D610-1E84702518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63CE4FA-2D24-4BFE-8000-A85B6D953DEA}" type="slidenum">
              <a:rPr lang="en-US" smtClean="0"/>
              <a:t>‹#›</a:t>
            </a:fld>
            <a:endParaRPr lang="en-US"/>
          </a:p>
        </p:txBody>
      </p:sp>
    </p:spTree>
    <p:extLst>
      <p:ext uri="{BB962C8B-B14F-4D97-AF65-F5344CB8AC3E}">
        <p14:creationId xmlns:p14="http://schemas.microsoft.com/office/powerpoint/2010/main" val="3863896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dataq.com/products/windaq/" TargetMode="External"/><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www.pololu.com/product/1372/" TargetMode="External"/><Relationship Id="rId4" Type="http://schemas.openxmlformats.org/officeDocument/2006/relationships/hyperlink" Target="https://www.picotech.com/download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68BFB515-F5DD-2A94-BD4C-6202C63DB9ED}"/>
              </a:ext>
            </a:extLst>
          </p:cNvPr>
          <p:cNvPicPr>
            <a:picLocks noChangeAspect="1"/>
          </p:cNvPicPr>
          <p:nvPr/>
        </p:nvPicPr>
        <p:blipFill>
          <a:blip r:embed="rId2"/>
          <a:stretch>
            <a:fillRect/>
          </a:stretch>
        </p:blipFill>
        <p:spPr>
          <a:xfrm>
            <a:off x="4181475" y="1879282"/>
            <a:ext cx="3829050" cy="3099435"/>
          </a:xfrm>
          <a:prstGeom prst="rect">
            <a:avLst/>
          </a:prstGeom>
        </p:spPr>
      </p:pic>
      <p:sp>
        <p:nvSpPr>
          <p:cNvPr id="5" name="Arrow: Right 4">
            <a:extLst>
              <a:ext uri="{FF2B5EF4-FFF2-40B4-BE49-F238E27FC236}">
                <a16:creationId xmlns:a16="http://schemas.microsoft.com/office/drawing/2014/main" id="{6A418995-BE02-0B87-6E11-7E9DC055F7D3}"/>
              </a:ext>
            </a:extLst>
          </p:cNvPr>
          <p:cNvSpPr/>
          <p:nvPr/>
        </p:nvSpPr>
        <p:spPr>
          <a:xfrm>
            <a:off x="3705225" y="2619375"/>
            <a:ext cx="571500" cy="209550"/>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FA55B319-81A1-D903-9CC7-78558AD0BCDE}"/>
              </a:ext>
            </a:extLst>
          </p:cNvPr>
          <p:cNvSpPr/>
          <p:nvPr/>
        </p:nvSpPr>
        <p:spPr>
          <a:xfrm>
            <a:off x="4733925" y="3848099"/>
            <a:ext cx="619125" cy="219076"/>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Step 2</a:t>
            </a:r>
          </a:p>
        </p:txBody>
      </p:sp>
    </p:spTree>
    <p:extLst>
      <p:ext uri="{BB962C8B-B14F-4D97-AF65-F5344CB8AC3E}">
        <p14:creationId xmlns:p14="http://schemas.microsoft.com/office/powerpoint/2010/main" val="2945951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8D4D9D-673B-EBE3-F15D-866C0EF1CC5B}"/>
              </a:ext>
            </a:extLst>
          </p:cNvPr>
          <p:cNvPicPr>
            <a:picLocks noChangeAspect="1"/>
          </p:cNvPicPr>
          <p:nvPr/>
        </p:nvPicPr>
        <p:blipFill>
          <a:blip r:embed="rId3"/>
          <a:stretch>
            <a:fillRect/>
          </a:stretch>
        </p:blipFill>
        <p:spPr>
          <a:xfrm>
            <a:off x="3127110" y="0"/>
            <a:ext cx="5937779" cy="6858000"/>
          </a:xfrm>
          <a:prstGeom prst="rect">
            <a:avLst/>
          </a:prstGeom>
        </p:spPr>
      </p:pic>
      <p:sp>
        <p:nvSpPr>
          <p:cNvPr id="8" name="Speech Bubble: Rectangle with Corners Rounded 7">
            <a:extLst>
              <a:ext uri="{FF2B5EF4-FFF2-40B4-BE49-F238E27FC236}">
                <a16:creationId xmlns:a16="http://schemas.microsoft.com/office/drawing/2014/main" id="{40A356DA-897B-2C87-9BE5-C18657D9943D}"/>
              </a:ext>
            </a:extLst>
          </p:cNvPr>
          <p:cNvSpPr/>
          <p:nvPr/>
        </p:nvSpPr>
        <p:spPr>
          <a:xfrm>
            <a:off x="6207512" y="512957"/>
            <a:ext cx="2066693" cy="1025316"/>
          </a:xfrm>
          <a:prstGeom prst="wedgeRoundRectCallout">
            <a:avLst>
              <a:gd name="adj1" fmla="val -61809"/>
              <a:gd name="adj2" fmla="val 7000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Config File Selection Field</a:t>
            </a:r>
          </a:p>
          <a:p>
            <a:pPr algn="ctr"/>
            <a:r>
              <a:rPr lang="en-US" dirty="0"/>
              <a:t>Saved in Register</a:t>
            </a:r>
          </a:p>
        </p:txBody>
      </p:sp>
      <p:sp>
        <p:nvSpPr>
          <p:cNvPr id="9" name="Speech Bubble: Rectangle with Corners Rounded 8">
            <a:extLst>
              <a:ext uri="{FF2B5EF4-FFF2-40B4-BE49-F238E27FC236}">
                <a16:creationId xmlns:a16="http://schemas.microsoft.com/office/drawing/2014/main" id="{8E73A08D-C810-A024-46F4-7AB4DC45BCF3}"/>
              </a:ext>
            </a:extLst>
          </p:cNvPr>
          <p:cNvSpPr/>
          <p:nvPr/>
        </p:nvSpPr>
        <p:spPr>
          <a:xfrm>
            <a:off x="7040135" y="1694389"/>
            <a:ext cx="2404947" cy="424343"/>
          </a:xfrm>
          <a:prstGeom prst="wedgeRoundRectCallout">
            <a:avLst>
              <a:gd name="adj1" fmla="val -98439"/>
              <a:gd name="adj2" fmla="val 1690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Currently Selected</a:t>
            </a:r>
          </a:p>
        </p:txBody>
      </p:sp>
      <p:sp>
        <p:nvSpPr>
          <p:cNvPr id="10" name="Speech Bubble: Rectangle with Corners Rounded 9">
            <a:extLst>
              <a:ext uri="{FF2B5EF4-FFF2-40B4-BE49-F238E27FC236}">
                <a16:creationId xmlns:a16="http://schemas.microsoft.com/office/drawing/2014/main" id="{65991BB6-3985-5977-5821-2C3008ACA89F}"/>
              </a:ext>
            </a:extLst>
          </p:cNvPr>
          <p:cNvSpPr/>
          <p:nvPr/>
        </p:nvSpPr>
        <p:spPr>
          <a:xfrm>
            <a:off x="6659942" y="2274849"/>
            <a:ext cx="2404947" cy="624468"/>
          </a:xfrm>
          <a:prstGeom prst="wedgeRoundRectCallout">
            <a:avLst>
              <a:gd name="adj1" fmla="val -69691"/>
              <a:gd name="adj2" fmla="val -3487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Available Selection in  current folder</a:t>
            </a:r>
          </a:p>
        </p:txBody>
      </p:sp>
      <p:sp>
        <p:nvSpPr>
          <p:cNvPr id="11" name="Speech Bubble: Rectangle with Corners Rounded 10">
            <a:extLst>
              <a:ext uri="{FF2B5EF4-FFF2-40B4-BE49-F238E27FC236}">
                <a16:creationId xmlns:a16="http://schemas.microsoft.com/office/drawing/2014/main" id="{BC66DFC1-681C-7082-C135-0A9F8353F4C7}"/>
              </a:ext>
            </a:extLst>
          </p:cNvPr>
          <p:cNvSpPr/>
          <p:nvPr/>
        </p:nvSpPr>
        <p:spPr>
          <a:xfrm>
            <a:off x="5664820" y="3011426"/>
            <a:ext cx="2404947" cy="417574"/>
          </a:xfrm>
          <a:prstGeom prst="wedgeRoundRectCallout">
            <a:avLst>
              <a:gd name="adj1" fmla="val -86383"/>
              <a:gd name="adj2" fmla="val -13902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Change Folder</a:t>
            </a:r>
          </a:p>
        </p:txBody>
      </p:sp>
      <p:sp>
        <p:nvSpPr>
          <p:cNvPr id="12" name="Speech Bubble: Rectangle with Corners Rounded 11">
            <a:extLst>
              <a:ext uri="{FF2B5EF4-FFF2-40B4-BE49-F238E27FC236}">
                <a16:creationId xmlns:a16="http://schemas.microsoft.com/office/drawing/2014/main" id="{6EE853EF-D449-444B-67FA-ADF592778261}"/>
              </a:ext>
            </a:extLst>
          </p:cNvPr>
          <p:cNvSpPr/>
          <p:nvPr/>
        </p:nvSpPr>
        <p:spPr>
          <a:xfrm>
            <a:off x="7040134" y="5498447"/>
            <a:ext cx="2404947" cy="624468"/>
          </a:xfrm>
          <a:prstGeom prst="wedgeRoundRectCallout">
            <a:avLst>
              <a:gd name="adj1" fmla="val -97048"/>
              <a:gd name="adj2" fmla="val 9048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Currently Selected</a:t>
            </a:r>
          </a:p>
          <a:p>
            <a:pPr algn="ctr"/>
            <a:r>
              <a:rPr lang="en-US" dirty="0"/>
              <a:t>Full Path &amp; Name</a:t>
            </a:r>
          </a:p>
        </p:txBody>
      </p:sp>
    </p:spTree>
    <p:extLst>
      <p:ext uri="{BB962C8B-B14F-4D97-AF65-F5344CB8AC3E}">
        <p14:creationId xmlns:p14="http://schemas.microsoft.com/office/powerpoint/2010/main" val="3177616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36C0EF-F3E4-8638-F10D-386D378A26BD}"/>
              </a:ext>
            </a:extLst>
          </p:cNvPr>
          <p:cNvPicPr>
            <a:picLocks noChangeAspect="1"/>
          </p:cNvPicPr>
          <p:nvPr/>
        </p:nvPicPr>
        <p:blipFill>
          <a:blip r:embed="rId2"/>
          <a:stretch>
            <a:fillRect/>
          </a:stretch>
        </p:blipFill>
        <p:spPr>
          <a:xfrm>
            <a:off x="3061864" y="1976235"/>
            <a:ext cx="6068272" cy="2905530"/>
          </a:xfrm>
          <a:prstGeom prst="rect">
            <a:avLst/>
          </a:prstGeom>
        </p:spPr>
      </p:pic>
      <p:sp>
        <p:nvSpPr>
          <p:cNvPr id="6" name="Speech Bubble: Rectangle with Corners Rounded 5">
            <a:extLst>
              <a:ext uri="{FF2B5EF4-FFF2-40B4-BE49-F238E27FC236}">
                <a16:creationId xmlns:a16="http://schemas.microsoft.com/office/drawing/2014/main" id="{FB60AA4F-899A-E3BB-9EA1-60CEE8B4D291}"/>
              </a:ext>
            </a:extLst>
          </p:cNvPr>
          <p:cNvSpPr/>
          <p:nvPr/>
        </p:nvSpPr>
        <p:spPr>
          <a:xfrm>
            <a:off x="3061864" y="2283006"/>
            <a:ext cx="2404947" cy="417574"/>
          </a:xfrm>
          <a:prstGeom prst="wedgeRoundRectCallout">
            <a:avLst>
              <a:gd name="adj1" fmla="val 31549"/>
              <a:gd name="adj2" fmla="val 154183"/>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Information</a:t>
            </a:r>
          </a:p>
        </p:txBody>
      </p:sp>
    </p:spTree>
    <p:extLst>
      <p:ext uri="{BB962C8B-B14F-4D97-AF65-F5344CB8AC3E}">
        <p14:creationId xmlns:p14="http://schemas.microsoft.com/office/powerpoint/2010/main" val="466125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FAB84F-E219-17F1-0870-E90F4E7C9E48}"/>
              </a:ext>
            </a:extLst>
          </p:cNvPr>
          <p:cNvPicPr>
            <a:picLocks noChangeAspect="1"/>
          </p:cNvPicPr>
          <p:nvPr/>
        </p:nvPicPr>
        <p:blipFill>
          <a:blip r:embed="rId2"/>
          <a:stretch>
            <a:fillRect/>
          </a:stretch>
        </p:blipFill>
        <p:spPr>
          <a:xfrm>
            <a:off x="2261652" y="1833340"/>
            <a:ext cx="7668695" cy="3191320"/>
          </a:xfrm>
          <a:prstGeom prst="rect">
            <a:avLst/>
          </a:prstGeom>
        </p:spPr>
      </p:pic>
      <p:sp>
        <p:nvSpPr>
          <p:cNvPr id="2" name="TextBox 1">
            <a:extLst>
              <a:ext uri="{FF2B5EF4-FFF2-40B4-BE49-F238E27FC236}">
                <a16:creationId xmlns:a16="http://schemas.microsoft.com/office/drawing/2014/main" id="{B9C89399-3F24-1CE9-7483-20181A36D647}"/>
              </a:ext>
            </a:extLst>
          </p:cNvPr>
          <p:cNvSpPr txBox="1"/>
          <p:nvPr/>
        </p:nvSpPr>
        <p:spPr>
          <a:xfrm>
            <a:off x="3725008" y="356012"/>
            <a:ext cx="6911379" cy="1477328"/>
          </a:xfrm>
          <a:prstGeom prst="rect">
            <a:avLst/>
          </a:prstGeom>
          <a:noFill/>
        </p:spPr>
        <p:txBody>
          <a:bodyPr wrap="none" rtlCol="0">
            <a:spAutoFit/>
          </a:bodyPr>
          <a:lstStyle/>
          <a:p>
            <a:r>
              <a:rPr lang="en-US" dirty="0" err="1">
                <a:hlinkClick r:id="rId3"/>
              </a:rPr>
              <a:t>WinDaq</a:t>
            </a:r>
            <a:r>
              <a:rPr lang="en-US" dirty="0">
                <a:hlinkClick r:id="rId3"/>
              </a:rPr>
              <a:t> Data Acquisition Software</a:t>
            </a:r>
            <a:endParaRPr lang="en-US" dirty="0"/>
          </a:p>
          <a:p>
            <a:endParaRPr lang="en-US" dirty="0"/>
          </a:p>
          <a:p>
            <a:r>
              <a:rPr lang="en-US" dirty="0" err="1">
                <a:hlinkClick r:id="rId4"/>
              </a:rPr>
              <a:t>PicoScope</a:t>
            </a:r>
            <a:r>
              <a:rPr lang="en-US" dirty="0">
                <a:hlinkClick r:id="rId4"/>
              </a:rPr>
              <a:t> oscilloscope software and </a:t>
            </a:r>
            <a:r>
              <a:rPr lang="en-US" dirty="0" err="1">
                <a:hlinkClick r:id="rId4"/>
              </a:rPr>
              <a:t>PicoLog</a:t>
            </a:r>
            <a:r>
              <a:rPr lang="en-US" dirty="0">
                <a:hlinkClick r:id="rId4"/>
              </a:rPr>
              <a:t> data logging software</a:t>
            </a:r>
            <a:endParaRPr lang="en-US" dirty="0"/>
          </a:p>
          <a:p>
            <a:endParaRPr lang="en-US" dirty="0"/>
          </a:p>
          <a:p>
            <a:r>
              <a:rPr lang="en-US" dirty="0" err="1">
                <a:hlinkClick r:id="rId5"/>
              </a:rPr>
              <a:t>Pololu</a:t>
            </a:r>
            <a:r>
              <a:rPr lang="en-US" dirty="0">
                <a:hlinkClick r:id="rId5"/>
              </a:rPr>
              <a:t> Simple Motor Controller 18v7 (Fully Assembled)</a:t>
            </a:r>
            <a:endParaRPr lang="en-US" dirty="0"/>
          </a:p>
        </p:txBody>
      </p:sp>
    </p:spTree>
    <p:extLst>
      <p:ext uri="{BB962C8B-B14F-4D97-AF65-F5344CB8AC3E}">
        <p14:creationId xmlns:p14="http://schemas.microsoft.com/office/powerpoint/2010/main" val="2034331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493E0-C263-BDC0-1808-A239AA365E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5C38D6-0367-2650-9BBE-B00FBAC6E25F}"/>
              </a:ext>
            </a:extLst>
          </p:cNvPr>
          <p:cNvSpPr>
            <a:spLocks noGrp="1"/>
          </p:cNvSpPr>
          <p:nvPr>
            <p:ph idx="1"/>
          </p:nvPr>
        </p:nvSpPr>
        <p:spPr/>
        <p:txBody>
          <a:bodyPr>
            <a:normAutofit fontScale="70000" lnSpcReduction="20000"/>
          </a:bodyPr>
          <a:lstStyle/>
          <a:p>
            <a:pPr marL="0" indent="0">
              <a:buNone/>
            </a:pPr>
            <a:r>
              <a:rPr lang="en-US" dirty="0"/>
              <a:t>Switching between </a:t>
            </a:r>
            <a:r>
              <a:rPr lang="en-US" dirty="0" err="1"/>
              <a:t>LibUSB</a:t>
            </a:r>
            <a:r>
              <a:rPr lang="en-US" dirty="0"/>
              <a:t> and CDC Modes The native communication mode of the DI-2108-P is </a:t>
            </a:r>
            <a:r>
              <a:rPr lang="en-US" dirty="0" err="1"/>
              <a:t>LibUSB</a:t>
            </a:r>
            <a:r>
              <a:rPr lang="en-US" dirty="0"/>
              <a:t> but it can be switched to the USB CDC (Communication Device Class). CDC mode allows the USB port of DI-2108-P devices to appear like a traditional RS-232 port, which is common across most operating systems and development languages. Please note: </a:t>
            </a:r>
            <a:r>
              <a:rPr lang="en-US" dirty="0" err="1"/>
              <a:t>LibUSB</a:t>
            </a:r>
            <a:r>
              <a:rPr lang="en-US" dirty="0"/>
              <a:t> communication is required for </a:t>
            </a:r>
            <a:r>
              <a:rPr lang="en-US" dirty="0" err="1"/>
              <a:t>WinDaq</a:t>
            </a:r>
            <a:r>
              <a:rPr lang="en-US" dirty="0"/>
              <a:t> Acquisition software and programming with our .NET SDK. Only switch to CDC mode when writing your own programs at the protocol level (for example, Python applications). Use the following sequence to switch your device to/from </a:t>
            </a:r>
            <a:r>
              <a:rPr lang="en-US" dirty="0" err="1"/>
              <a:t>LibUSB</a:t>
            </a:r>
            <a:r>
              <a:rPr lang="en-US" dirty="0"/>
              <a:t>/CDC modes: </a:t>
            </a:r>
          </a:p>
          <a:p>
            <a:pPr marL="514350" indent="-514350">
              <a:buFont typeface="+mj-lt"/>
              <a:buAutoNum type="arabicPeriod"/>
            </a:pPr>
            <a:r>
              <a:rPr lang="en-US" dirty="0"/>
              <a:t>Connect the device to your PC via the USB port. </a:t>
            </a:r>
          </a:p>
          <a:p>
            <a:pPr marL="514350" indent="-514350">
              <a:buFont typeface="+mj-lt"/>
              <a:buAutoNum type="arabicPeriod"/>
            </a:pPr>
            <a:r>
              <a:rPr lang="en-US" dirty="0"/>
              <a:t>Apply power to the device. </a:t>
            </a:r>
          </a:p>
          <a:p>
            <a:pPr marL="514350" indent="-514350">
              <a:buFont typeface="+mj-lt"/>
              <a:buAutoNum type="arabicPeriod"/>
            </a:pPr>
            <a:r>
              <a:rPr lang="en-US" dirty="0"/>
              <a:t>When mode LED stops blinking white and is in Idle mode, push and hold the Control button. This must be completed within five seconds after the device is in Idle mode. </a:t>
            </a:r>
          </a:p>
          <a:p>
            <a:pPr marL="514350" indent="-514350">
              <a:buFont typeface="+mj-lt"/>
              <a:buAutoNum type="arabicPeriod"/>
            </a:pPr>
            <a:r>
              <a:rPr lang="en-US" dirty="0"/>
              <a:t>When the mode LED turns red, release the Control button. 5. The Mode LED will flash white then indicate Idle in either </a:t>
            </a:r>
            <a:r>
              <a:rPr lang="en-US" dirty="0" err="1"/>
              <a:t>LibUSB</a:t>
            </a:r>
            <a:r>
              <a:rPr lang="en-US" dirty="0"/>
              <a:t> or CDC mode: • CDC mode: Blinking Yellow • </a:t>
            </a:r>
            <a:r>
              <a:rPr lang="en-US" dirty="0" err="1"/>
              <a:t>LibUSB</a:t>
            </a:r>
            <a:r>
              <a:rPr lang="en-US" dirty="0"/>
              <a:t> mode: Blinking Green </a:t>
            </a:r>
          </a:p>
        </p:txBody>
      </p:sp>
    </p:spTree>
    <p:extLst>
      <p:ext uri="{BB962C8B-B14F-4D97-AF65-F5344CB8AC3E}">
        <p14:creationId xmlns:p14="http://schemas.microsoft.com/office/powerpoint/2010/main" val="468896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6B072-4214-D493-B318-094F83C2786F}"/>
              </a:ext>
            </a:extLst>
          </p:cNvPr>
          <p:cNvSpPr>
            <a:spLocks noGrp="1"/>
          </p:cNvSpPr>
          <p:nvPr>
            <p:ph type="title"/>
          </p:nvPr>
        </p:nvSpPr>
        <p:spPr/>
        <p:txBody>
          <a:bodyPr/>
          <a:lstStyle/>
          <a:p>
            <a:r>
              <a:rPr lang="en-US" dirty="0"/>
              <a:t>Fluke mA 3/28 to 4/1 </a:t>
            </a:r>
          </a:p>
        </p:txBody>
      </p:sp>
      <p:pic>
        <p:nvPicPr>
          <p:cNvPr id="5" name="Picture 4">
            <a:extLst>
              <a:ext uri="{FF2B5EF4-FFF2-40B4-BE49-F238E27FC236}">
                <a16:creationId xmlns:a16="http://schemas.microsoft.com/office/drawing/2014/main" id="{20114FE4-DF26-2D3B-D1F1-1B2A77132637}"/>
              </a:ext>
            </a:extLst>
          </p:cNvPr>
          <p:cNvPicPr>
            <a:picLocks noChangeAspect="1"/>
          </p:cNvPicPr>
          <p:nvPr/>
        </p:nvPicPr>
        <p:blipFill>
          <a:blip r:embed="rId2"/>
          <a:stretch>
            <a:fillRect/>
          </a:stretch>
        </p:blipFill>
        <p:spPr>
          <a:xfrm>
            <a:off x="1437338" y="1690688"/>
            <a:ext cx="7964011" cy="4791744"/>
          </a:xfrm>
          <a:prstGeom prst="rect">
            <a:avLst/>
          </a:prstGeom>
        </p:spPr>
      </p:pic>
    </p:spTree>
    <p:extLst>
      <p:ext uri="{BB962C8B-B14F-4D97-AF65-F5344CB8AC3E}">
        <p14:creationId xmlns:p14="http://schemas.microsoft.com/office/powerpoint/2010/main" val="982617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C7D340-A664-25C4-5704-DA2DACE7FF04}"/>
              </a:ext>
            </a:extLst>
          </p:cNvPr>
          <p:cNvPicPr>
            <a:picLocks noChangeAspect="1"/>
          </p:cNvPicPr>
          <p:nvPr/>
        </p:nvPicPr>
        <p:blipFill>
          <a:blip r:embed="rId2"/>
          <a:stretch>
            <a:fillRect/>
          </a:stretch>
        </p:blipFill>
        <p:spPr>
          <a:xfrm>
            <a:off x="347752" y="185195"/>
            <a:ext cx="4896389" cy="2853159"/>
          </a:xfrm>
          <a:prstGeom prst="rect">
            <a:avLst/>
          </a:prstGeom>
        </p:spPr>
      </p:pic>
      <p:pic>
        <p:nvPicPr>
          <p:cNvPr id="6" name="Picture 5">
            <a:extLst>
              <a:ext uri="{FF2B5EF4-FFF2-40B4-BE49-F238E27FC236}">
                <a16:creationId xmlns:a16="http://schemas.microsoft.com/office/drawing/2014/main" id="{CDCF405A-C08D-012C-0A62-27942368D097}"/>
              </a:ext>
            </a:extLst>
          </p:cNvPr>
          <p:cNvPicPr>
            <a:picLocks noChangeAspect="1"/>
          </p:cNvPicPr>
          <p:nvPr/>
        </p:nvPicPr>
        <p:blipFill>
          <a:blip r:embed="rId3"/>
          <a:stretch>
            <a:fillRect/>
          </a:stretch>
        </p:blipFill>
        <p:spPr>
          <a:xfrm>
            <a:off x="6406515" y="495116"/>
            <a:ext cx="4774629" cy="1828411"/>
          </a:xfrm>
          <a:prstGeom prst="rect">
            <a:avLst/>
          </a:prstGeom>
        </p:spPr>
      </p:pic>
      <p:pic>
        <p:nvPicPr>
          <p:cNvPr id="7" name="Picture 6">
            <a:extLst>
              <a:ext uri="{FF2B5EF4-FFF2-40B4-BE49-F238E27FC236}">
                <a16:creationId xmlns:a16="http://schemas.microsoft.com/office/drawing/2014/main" id="{94530C1C-BF22-E1AB-07DB-C4695F0F878C}"/>
              </a:ext>
            </a:extLst>
          </p:cNvPr>
          <p:cNvPicPr>
            <a:picLocks noChangeAspect="1"/>
          </p:cNvPicPr>
          <p:nvPr/>
        </p:nvPicPr>
        <p:blipFill>
          <a:blip r:embed="rId4"/>
          <a:stretch>
            <a:fillRect/>
          </a:stretch>
        </p:blipFill>
        <p:spPr>
          <a:xfrm>
            <a:off x="214060" y="3429000"/>
            <a:ext cx="5696795" cy="2601496"/>
          </a:xfrm>
          <a:prstGeom prst="rect">
            <a:avLst/>
          </a:prstGeom>
        </p:spPr>
      </p:pic>
      <p:pic>
        <p:nvPicPr>
          <p:cNvPr id="9" name="Picture 8">
            <a:extLst>
              <a:ext uri="{FF2B5EF4-FFF2-40B4-BE49-F238E27FC236}">
                <a16:creationId xmlns:a16="http://schemas.microsoft.com/office/drawing/2014/main" id="{CDB05321-B0EC-7629-3F45-D73C28636665}"/>
              </a:ext>
            </a:extLst>
          </p:cNvPr>
          <p:cNvPicPr>
            <a:picLocks noChangeAspect="1"/>
          </p:cNvPicPr>
          <p:nvPr/>
        </p:nvPicPr>
        <p:blipFill>
          <a:blip r:embed="rId5"/>
          <a:stretch>
            <a:fillRect/>
          </a:stretch>
        </p:blipFill>
        <p:spPr>
          <a:xfrm>
            <a:off x="6096000" y="3429000"/>
            <a:ext cx="6095999" cy="2914422"/>
          </a:xfrm>
          <a:prstGeom prst="rect">
            <a:avLst/>
          </a:prstGeom>
        </p:spPr>
      </p:pic>
    </p:spTree>
    <p:extLst>
      <p:ext uri="{BB962C8B-B14F-4D97-AF65-F5344CB8AC3E}">
        <p14:creationId xmlns:p14="http://schemas.microsoft.com/office/powerpoint/2010/main" val="1212644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D785766-5D2D-B9C8-4266-28FFFD209CF5}"/>
              </a:ext>
            </a:extLst>
          </p:cNvPr>
          <p:cNvPicPr>
            <a:picLocks noChangeAspect="1"/>
          </p:cNvPicPr>
          <p:nvPr/>
        </p:nvPicPr>
        <p:blipFill>
          <a:blip r:embed="rId2"/>
          <a:stretch>
            <a:fillRect/>
          </a:stretch>
        </p:blipFill>
        <p:spPr>
          <a:xfrm>
            <a:off x="0" y="510564"/>
            <a:ext cx="4838218" cy="2316278"/>
          </a:xfrm>
          <a:prstGeom prst="rect">
            <a:avLst/>
          </a:prstGeom>
        </p:spPr>
      </p:pic>
      <p:pic>
        <p:nvPicPr>
          <p:cNvPr id="15" name="Picture 14">
            <a:extLst>
              <a:ext uri="{FF2B5EF4-FFF2-40B4-BE49-F238E27FC236}">
                <a16:creationId xmlns:a16="http://schemas.microsoft.com/office/drawing/2014/main" id="{D95C9757-A6F4-712D-9088-5627064853A6}"/>
              </a:ext>
            </a:extLst>
          </p:cNvPr>
          <p:cNvPicPr>
            <a:picLocks noChangeAspect="1"/>
          </p:cNvPicPr>
          <p:nvPr/>
        </p:nvPicPr>
        <p:blipFill>
          <a:blip r:embed="rId3"/>
          <a:stretch>
            <a:fillRect/>
          </a:stretch>
        </p:blipFill>
        <p:spPr>
          <a:xfrm>
            <a:off x="5493834" y="224018"/>
            <a:ext cx="5552227" cy="3185855"/>
          </a:xfrm>
          <a:prstGeom prst="rect">
            <a:avLst/>
          </a:prstGeom>
        </p:spPr>
      </p:pic>
      <p:pic>
        <p:nvPicPr>
          <p:cNvPr id="17" name="Picture 16">
            <a:extLst>
              <a:ext uri="{FF2B5EF4-FFF2-40B4-BE49-F238E27FC236}">
                <a16:creationId xmlns:a16="http://schemas.microsoft.com/office/drawing/2014/main" id="{00444F8E-F740-E126-8D01-390E990F3A67}"/>
              </a:ext>
            </a:extLst>
          </p:cNvPr>
          <p:cNvPicPr>
            <a:picLocks noChangeAspect="1"/>
          </p:cNvPicPr>
          <p:nvPr/>
        </p:nvPicPr>
        <p:blipFill>
          <a:blip r:embed="rId4"/>
          <a:stretch>
            <a:fillRect/>
          </a:stretch>
        </p:blipFill>
        <p:spPr>
          <a:xfrm>
            <a:off x="475785" y="3857057"/>
            <a:ext cx="5096586" cy="2776925"/>
          </a:xfrm>
          <a:prstGeom prst="rect">
            <a:avLst/>
          </a:prstGeom>
        </p:spPr>
      </p:pic>
      <p:pic>
        <p:nvPicPr>
          <p:cNvPr id="19" name="Picture 18">
            <a:extLst>
              <a:ext uri="{FF2B5EF4-FFF2-40B4-BE49-F238E27FC236}">
                <a16:creationId xmlns:a16="http://schemas.microsoft.com/office/drawing/2014/main" id="{CE948724-24CF-CDB1-2E31-F8E409DAC192}"/>
              </a:ext>
            </a:extLst>
          </p:cNvPr>
          <p:cNvPicPr>
            <a:picLocks noChangeAspect="1"/>
          </p:cNvPicPr>
          <p:nvPr/>
        </p:nvPicPr>
        <p:blipFill>
          <a:blip r:embed="rId5"/>
          <a:stretch>
            <a:fillRect/>
          </a:stretch>
        </p:blipFill>
        <p:spPr>
          <a:xfrm>
            <a:off x="5949475" y="3529026"/>
            <a:ext cx="5096586" cy="2790878"/>
          </a:xfrm>
          <a:prstGeom prst="rect">
            <a:avLst/>
          </a:prstGeom>
        </p:spPr>
      </p:pic>
    </p:spTree>
    <p:extLst>
      <p:ext uri="{BB962C8B-B14F-4D97-AF65-F5344CB8AC3E}">
        <p14:creationId xmlns:p14="http://schemas.microsoft.com/office/powerpoint/2010/main" val="3113197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332C7D-4E52-81F3-5393-7CFFFDB311E4}"/>
              </a:ext>
            </a:extLst>
          </p:cNvPr>
          <p:cNvPicPr>
            <a:picLocks noChangeAspect="1"/>
          </p:cNvPicPr>
          <p:nvPr/>
        </p:nvPicPr>
        <p:blipFill>
          <a:blip r:embed="rId2"/>
          <a:stretch>
            <a:fillRect/>
          </a:stretch>
        </p:blipFill>
        <p:spPr>
          <a:xfrm>
            <a:off x="96389" y="362032"/>
            <a:ext cx="5334256" cy="2834439"/>
          </a:xfrm>
          <a:prstGeom prst="rect">
            <a:avLst/>
          </a:prstGeom>
        </p:spPr>
      </p:pic>
      <p:pic>
        <p:nvPicPr>
          <p:cNvPr id="7" name="Picture 6">
            <a:extLst>
              <a:ext uri="{FF2B5EF4-FFF2-40B4-BE49-F238E27FC236}">
                <a16:creationId xmlns:a16="http://schemas.microsoft.com/office/drawing/2014/main" id="{3DF62667-D6BE-2BFB-7FD7-4679AEEDFD3C}"/>
              </a:ext>
            </a:extLst>
          </p:cNvPr>
          <p:cNvPicPr>
            <a:picLocks noChangeAspect="1"/>
          </p:cNvPicPr>
          <p:nvPr/>
        </p:nvPicPr>
        <p:blipFill>
          <a:blip r:embed="rId3"/>
          <a:stretch>
            <a:fillRect/>
          </a:stretch>
        </p:blipFill>
        <p:spPr>
          <a:xfrm>
            <a:off x="6233531" y="362032"/>
            <a:ext cx="5382571" cy="2834439"/>
          </a:xfrm>
          <a:prstGeom prst="rect">
            <a:avLst/>
          </a:prstGeom>
        </p:spPr>
      </p:pic>
      <p:pic>
        <p:nvPicPr>
          <p:cNvPr id="11" name="Picture 10">
            <a:extLst>
              <a:ext uri="{FF2B5EF4-FFF2-40B4-BE49-F238E27FC236}">
                <a16:creationId xmlns:a16="http://schemas.microsoft.com/office/drawing/2014/main" id="{248099D7-01CF-0A05-9343-D3D0520B0491}"/>
              </a:ext>
            </a:extLst>
          </p:cNvPr>
          <p:cNvPicPr>
            <a:picLocks noChangeAspect="1"/>
          </p:cNvPicPr>
          <p:nvPr/>
        </p:nvPicPr>
        <p:blipFill>
          <a:blip r:embed="rId4"/>
          <a:stretch>
            <a:fillRect/>
          </a:stretch>
        </p:blipFill>
        <p:spPr>
          <a:xfrm>
            <a:off x="96389" y="3476394"/>
            <a:ext cx="5111476" cy="3019574"/>
          </a:xfrm>
          <a:prstGeom prst="rect">
            <a:avLst/>
          </a:prstGeom>
        </p:spPr>
      </p:pic>
      <p:pic>
        <p:nvPicPr>
          <p:cNvPr id="13" name="Picture 12">
            <a:extLst>
              <a:ext uri="{FF2B5EF4-FFF2-40B4-BE49-F238E27FC236}">
                <a16:creationId xmlns:a16="http://schemas.microsoft.com/office/drawing/2014/main" id="{CDBCCAFC-D33A-C619-D7FF-5F81385181AF}"/>
              </a:ext>
            </a:extLst>
          </p:cNvPr>
          <p:cNvPicPr>
            <a:picLocks noChangeAspect="1"/>
          </p:cNvPicPr>
          <p:nvPr/>
        </p:nvPicPr>
        <p:blipFill>
          <a:blip r:embed="rId5"/>
          <a:stretch>
            <a:fillRect/>
          </a:stretch>
        </p:blipFill>
        <p:spPr>
          <a:xfrm>
            <a:off x="6096000" y="3661530"/>
            <a:ext cx="5382571" cy="2946772"/>
          </a:xfrm>
          <a:prstGeom prst="rect">
            <a:avLst/>
          </a:prstGeom>
        </p:spPr>
      </p:pic>
    </p:spTree>
    <p:extLst>
      <p:ext uri="{BB962C8B-B14F-4D97-AF65-F5344CB8AC3E}">
        <p14:creationId xmlns:p14="http://schemas.microsoft.com/office/powerpoint/2010/main" val="3271072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42B513-A9AE-A032-D890-4E744527F0AF}"/>
              </a:ext>
            </a:extLst>
          </p:cNvPr>
          <p:cNvPicPr>
            <a:picLocks noChangeAspect="1"/>
          </p:cNvPicPr>
          <p:nvPr/>
        </p:nvPicPr>
        <p:blipFill>
          <a:blip r:embed="rId2"/>
          <a:stretch>
            <a:fillRect/>
          </a:stretch>
        </p:blipFill>
        <p:spPr>
          <a:xfrm>
            <a:off x="0" y="37112"/>
            <a:ext cx="6010507" cy="3344319"/>
          </a:xfrm>
          <a:prstGeom prst="rect">
            <a:avLst/>
          </a:prstGeom>
        </p:spPr>
      </p:pic>
      <p:pic>
        <p:nvPicPr>
          <p:cNvPr id="7" name="Picture 6">
            <a:extLst>
              <a:ext uri="{FF2B5EF4-FFF2-40B4-BE49-F238E27FC236}">
                <a16:creationId xmlns:a16="http://schemas.microsoft.com/office/drawing/2014/main" id="{6F49FAC0-0B08-028D-3446-1D5D7CF52ECA}"/>
              </a:ext>
            </a:extLst>
          </p:cNvPr>
          <p:cNvPicPr>
            <a:picLocks noChangeAspect="1"/>
          </p:cNvPicPr>
          <p:nvPr/>
        </p:nvPicPr>
        <p:blipFill>
          <a:blip r:embed="rId3"/>
          <a:stretch>
            <a:fillRect/>
          </a:stretch>
        </p:blipFill>
        <p:spPr>
          <a:xfrm>
            <a:off x="129683" y="3429000"/>
            <a:ext cx="5880824" cy="597743"/>
          </a:xfrm>
          <a:prstGeom prst="rect">
            <a:avLst/>
          </a:prstGeom>
        </p:spPr>
      </p:pic>
      <p:pic>
        <p:nvPicPr>
          <p:cNvPr id="9" name="Picture 8">
            <a:extLst>
              <a:ext uri="{FF2B5EF4-FFF2-40B4-BE49-F238E27FC236}">
                <a16:creationId xmlns:a16="http://schemas.microsoft.com/office/drawing/2014/main" id="{9FE59B2F-7F88-83F7-3442-218FDFD619A2}"/>
              </a:ext>
            </a:extLst>
          </p:cNvPr>
          <p:cNvPicPr>
            <a:picLocks noChangeAspect="1"/>
          </p:cNvPicPr>
          <p:nvPr/>
        </p:nvPicPr>
        <p:blipFill>
          <a:blip r:embed="rId4"/>
          <a:stretch>
            <a:fillRect/>
          </a:stretch>
        </p:blipFill>
        <p:spPr>
          <a:xfrm>
            <a:off x="6668429" y="462025"/>
            <a:ext cx="4931866" cy="2805282"/>
          </a:xfrm>
          <a:prstGeom prst="rect">
            <a:avLst/>
          </a:prstGeom>
        </p:spPr>
      </p:pic>
      <p:pic>
        <p:nvPicPr>
          <p:cNvPr id="11" name="Picture 10">
            <a:extLst>
              <a:ext uri="{FF2B5EF4-FFF2-40B4-BE49-F238E27FC236}">
                <a16:creationId xmlns:a16="http://schemas.microsoft.com/office/drawing/2014/main" id="{E9D42CE2-8224-5B4F-F6F9-83ECF87A56B8}"/>
              </a:ext>
            </a:extLst>
          </p:cNvPr>
          <p:cNvPicPr>
            <a:picLocks noChangeAspect="1"/>
          </p:cNvPicPr>
          <p:nvPr/>
        </p:nvPicPr>
        <p:blipFill>
          <a:blip r:embed="rId5"/>
          <a:stretch>
            <a:fillRect/>
          </a:stretch>
        </p:blipFill>
        <p:spPr>
          <a:xfrm>
            <a:off x="361293" y="3846844"/>
            <a:ext cx="5035897" cy="3011155"/>
          </a:xfrm>
          <a:prstGeom prst="rect">
            <a:avLst/>
          </a:prstGeom>
        </p:spPr>
      </p:pic>
      <p:pic>
        <p:nvPicPr>
          <p:cNvPr id="13" name="Picture 12">
            <a:extLst>
              <a:ext uri="{FF2B5EF4-FFF2-40B4-BE49-F238E27FC236}">
                <a16:creationId xmlns:a16="http://schemas.microsoft.com/office/drawing/2014/main" id="{8ED16535-4A63-FA72-08F6-04D0604FCE82}"/>
              </a:ext>
            </a:extLst>
          </p:cNvPr>
          <p:cNvPicPr>
            <a:picLocks noChangeAspect="1"/>
          </p:cNvPicPr>
          <p:nvPr/>
        </p:nvPicPr>
        <p:blipFill>
          <a:blip r:embed="rId6"/>
          <a:stretch>
            <a:fillRect/>
          </a:stretch>
        </p:blipFill>
        <p:spPr>
          <a:xfrm>
            <a:off x="6545766" y="3676752"/>
            <a:ext cx="5646234" cy="3110214"/>
          </a:xfrm>
          <a:prstGeom prst="rect">
            <a:avLst/>
          </a:prstGeom>
        </p:spPr>
      </p:pic>
    </p:spTree>
    <p:extLst>
      <p:ext uri="{BB962C8B-B14F-4D97-AF65-F5344CB8AC3E}">
        <p14:creationId xmlns:p14="http://schemas.microsoft.com/office/powerpoint/2010/main" val="163080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F9D22A-09E0-B6C1-E41D-ED8B584B47CF}"/>
              </a:ext>
            </a:extLst>
          </p:cNvPr>
          <p:cNvPicPr>
            <a:picLocks noChangeAspect="1"/>
          </p:cNvPicPr>
          <p:nvPr/>
        </p:nvPicPr>
        <p:blipFill>
          <a:blip r:embed="rId2"/>
          <a:stretch>
            <a:fillRect/>
          </a:stretch>
        </p:blipFill>
        <p:spPr>
          <a:xfrm>
            <a:off x="0" y="84254"/>
            <a:ext cx="5832088" cy="3199943"/>
          </a:xfrm>
          <a:prstGeom prst="rect">
            <a:avLst/>
          </a:prstGeom>
        </p:spPr>
      </p:pic>
      <p:pic>
        <p:nvPicPr>
          <p:cNvPr id="9" name="Picture 8">
            <a:extLst>
              <a:ext uri="{FF2B5EF4-FFF2-40B4-BE49-F238E27FC236}">
                <a16:creationId xmlns:a16="http://schemas.microsoft.com/office/drawing/2014/main" id="{50C3C792-4267-951A-B04E-A9EE18EA211E}"/>
              </a:ext>
            </a:extLst>
          </p:cNvPr>
          <p:cNvPicPr>
            <a:picLocks noChangeAspect="1"/>
          </p:cNvPicPr>
          <p:nvPr/>
        </p:nvPicPr>
        <p:blipFill>
          <a:blip r:embed="rId3"/>
          <a:stretch>
            <a:fillRect/>
          </a:stretch>
        </p:blipFill>
        <p:spPr>
          <a:xfrm>
            <a:off x="6096000" y="0"/>
            <a:ext cx="6093102" cy="3429000"/>
          </a:xfrm>
          <a:prstGeom prst="rect">
            <a:avLst/>
          </a:prstGeom>
        </p:spPr>
      </p:pic>
    </p:spTree>
    <p:extLst>
      <p:ext uri="{BB962C8B-B14F-4D97-AF65-F5344CB8AC3E}">
        <p14:creationId xmlns:p14="http://schemas.microsoft.com/office/powerpoint/2010/main" val="3031705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5403AF-E3CC-073B-A303-AEB4361C51CE}"/>
              </a:ext>
            </a:extLst>
          </p:cNvPr>
          <p:cNvPicPr>
            <a:picLocks noChangeAspect="1"/>
          </p:cNvPicPr>
          <p:nvPr/>
        </p:nvPicPr>
        <p:blipFill>
          <a:blip r:embed="rId2"/>
          <a:stretch>
            <a:fillRect/>
          </a:stretch>
        </p:blipFill>
        <p:spPr>
          <a:xfrm>
            <a:off x="3709654" y="694943"/>
            <a:ext cx="4772691" cy="5468113"/>
          </a:xfrm>
          <a:prstGeom prst="rect">
            <a:avLst/>
          </a:prstGeom>
        </p:spPr>
      </p:pic>
      <p:sp>
        <p:nvSpPr>
          <p:cNvPr id="6" name="Arrow: Right 5">
            <a:extLst>
              <a:ext uri="{FF2B5EF4-FFF2-40B4-BE49-F238E27FC236}">
                <a16:creationId xmlns:a16="http://schemas.microsoft.com/office/drawing/2014/main" id="{8FCBF51C-C80A-C053-A2E8-20883F038671}"/>
              </a:ext>
            </a:extLst>
          </p:cNvPr>
          <p:cNvSpPr/>
          <p:nvPr/>
        </p:nvSpPr>
        <p:spPr>
          <a:xfrm>
            <a:off x="3400091" y="4339419"/>
            <a:ext cx="619125" cy="219076"/>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Step 2</a:t>
            </a:r>
          </a:p>
        </p:txBody>
      </p:sp>
    </p:spTree>
    <p:extLst>
      <p:ext uri="{BB962C8B-B14F-4D97-AF65-F5344CB8AC3E}">
        <p14:creationId xmlns:p14="http://schemas.microsoft.com/office/powerpoint/2010/main" val="1895213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BD9D30-6819-F711-5B97-457DB5EE8248}"/>
              </a:ext>
            </a:extLst>
          </p:cNvPr>
          <p:cNvPicPr>
            <a:picLocks noChangeAspect="1"/>
          </p:cNvPicPr>
          <p:nvPr/>
        </p:nvPicPr>
        <p:blipFill>
          <a:blip r:embed="rId2"/>
          <a:stretch>
            <a:fillRect/>
          </a:stretch>
        </p:blipFill>
        <p:spPr>
          <a:xfrm>
            <a:off x="132691" y="557644"/>
            <a:ext cx="4986064" cy="3019828"/>
          </a:xfrm>
          <a:prstGeom prst="rect">
            <a:avLst/>
          </a:prstGeom>
        </p:spPr>
      </p:pic>
      <p:sp>
        <p:nvSpPr>
          <p:cNvPr id="6" name="TextBox 5">
            <a:extLst>
              <a:ext uri="{FF2B5EF4-FFF2-40B4-BE49-F238E27FC236}">
                <a16:creationId xmlns:a16="http://schemas.microsoft.com/office/drawing/2014/main" id="{B0E7537C-78CB-E653-A1DB-B9F24CA24EAA}"/>
              </a:ext>
            </a:extLst>
          </p:cNvPr>
          <p:cNvSpPr txBox="1"/>
          <p:nvPr/>
        </p:nvSpPr>
        <p:spPr>
          <a:xfrm>
            <a:off x="329939" y="188312"/>
            <a:ext cx="1728358" cy="461665"/>
          </a:xfrm>
          <a:prstGeom prst="rect">
            <a:avLst/>
          </a:prstGeom>
          <a:noFill/>
        </p:spPr>
        <p:txBody>
          <a:bodyPr wrap="none" rtlCol="0">
            <a:spAutoFit/>
          </a:bodyPr>
          <a:lstStyle/>
          <a:p>
            <a:r>
              <a:rPr lang="en-US" sz="2400" dirty="0"/>
              <a:t>DOE SIPOC</a:t>
            </a:r>
          </a:p>
        </p:txBody>
      </p:sp>
      <p:pic>
        <p:nvPicPr>
          <p:cNvPr id="8" name="Picture 7">
            <a:extLst>
              <a:ext uri="{FF2B5EF4-FFF2-40B4-BE49-F238E27FC236}">
                <a16:creationId xmlns:a16="http://schemas.microsoft.com/office/drawing/2014/main" id="{88536AD8-BFDF-4B1C-B824-B4E4CFCB6C01}"/>
              </a:ext>
            </a:extLst>
          </p:cNvPr>
          <p:cNvPicPr>
            <a:picLocks noChangeAspect="1"/>
          </p:cNvPicPr>
          <p:nvPr/>
        </p:nvPicPr>
        <p:blipFill>
          <a:blip r:embed="rId3"/>
          <a:stretch>
            <a:fillRect/>
          </a:stretch>
        </p:blipFill>
        <p:spPr>
          <a:xfrm>
            <a:off x="5989054" y="636698"/>
            <a:ext cx="5181709" cy="2940774"/>
          </a:xfrm>
          <a:prstGeom prst="rect">
            <a:avLst/>
          </a:prstGeom>
        </p:spPr>
      </p:pic>
      <p:sp>
        <p:nvSpPr>
          <p:cNvPr id="9" name="TextBox 8">
            <a:extLst>
              <a:ext uri="{FF2B5EF4-FFF2-40B4-BE49-F238E27FC236}">
                <a16:creationId xmlns:a16="http://schemas.microsoft.com/office/drawing/2014/main" id="{CC2ED71F-A783-636C-32CD-7653395E6BD8}"/>
              </a:ext>
            </a:extLst>
          </p:cNvPr>
          <p:cNvSpPr txBox="1"/>
          <p:nvPr/>
        </p:nvSpPr>
        <p:spPr>
          <a:xfrm>
            <a:off x="5855618" y="166953"/>
            <a:ext cx="2650597" cy="461665"/>
          </a:xfrm>
          <a:prstGeom prst="rect">
            <a:avLst/>
          </a:prstGeom>
          <a:noFill/>
        </p:spPr>
        <p:txBody>
          <a:bodyPr wrap="none" rtlCol="0">
            <a:spAutoFit/>
          </a:bodyPr>
          <a:lstStyle/>
          <a:p>
            <a:r>
              <a:rPr lang="en-US" sz="2400" dirty="0"/>
              <a:t>DOE Design Matrix</a:t>
            </a:r>
          </a:p>
        </p:txBody>
      </p:sp>
      <p:pic>
        <p:nvPicPr>
          <p:cNvPr id="11" name="Picture 10">
            <a:extLst>
              <a:ext uri="{FF2B5EF4-FFF2-40B4-BE49-F238E27FC236}">
                <a16:creationId xmlns:a16="http://schemas.microsoft.com/office/drawing/2014/main" id="{C5A793B7-A5E6-4F90-9631-29E0CDB7979F}"/>
              </a:ext>
            </a:extLst>
          </p:cNvPr>
          <p:cNvPicPr>
            <a:picLocks noChangeAspect="1"/>
          </p:cNvPicPr>
          <p:nvPr/>
        </p:nvPicPr>
        <p:blipFill>
          <a:blip r:embed="rId4"/>
          <a:stretch>
            <a:fillRect/>
          </a:stretch>
        </p:blipFill>
        <p:spPr>
          <a:xfrm>
            <a:off x="132691" y="4058401"/>
            <a:ext cx="4505502" cy="2611287"/>
          </a:xfrm>
          <a:prstGeom prst="rect">
            <a:avLst/>
          </a:prstGeom>
        </p:spPr>
      </p:pic>
      <p:pic>
        <p:nvPicPr>
          <p:cNvPr id="13" name="Picture 12">
            <a:extLst>
              <a:ext uri="{FF2B5EF4-FFF2-40B4-BE49-F238E27FC236}">
                <a16:creationId xmlns:a16="http://schemas.microsoft.com/office/drawing/2014/main" id="{97D8E94D-B0DB-7A22-7C51-0C5CBEC3E340}"/>
              </a:ext>
            </a:extLst>
          </p:cNvPr>
          <p:cNvPicPr>
            <a:picLocks noChangeAspect="1"/>
          </p:cNvPicPr>
          <p:nvPr/>
        </p:nvPicPr>
        <p:blipFill>
          <a:blip r:embed="rId5"/>
          <a:stretch>
            <a:fillRect/>
          </a:stretch>
        </p:blipFill>
        <p:spPr>
          <a:xfrm>
            <a:off x="6096000" y="4058401"/>
            <a:ext cx="4989812" cy="2799599"/>
          </a:xfrm>
          <a:prstGeom prst="rect">
            <a:avLst/>
          </a:prstGeom>
        </p:spPr>
      </p:pic>
    </p:spTree>
    <p:extLst>
      <p:ext uri="{BB962C8B-B14F-4D97-AF65-F5344CB8AC3E}">
        <p14:creationId xmlns:p14="http://schemas.microsoft.com/office/powerpoint/2010/main" val="965499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B63FE4-C3D0-62CA-F06D-A4FB4A41A7EC}"/>
              </a:ext>
            </a:extLst>
          </p:cNvPr>
          <p:cNvPicPr>
            <a:picLocks noChangeAspect="1"/>
          </p:cNvPicPr>
          <p:nvPr/>
        </p:nvPicPr>
        <p:blipFill>
          <a:blip r:embed="rId2"/>
          <a:stretch>
            <a:fillRect/>
          </a:stretch>
        </p:blipFill>
        <p:spPr>
          <a:xfrm>
            <a:off x="85761" y="512116"/>
            <a:ext cx="5362932" cy="3010639"/>
          </a:xfrm>
          <a:prstGeom prst="rect">
            <a:avLst/>
          </a:prstGeom>
        </p:spPr>
      </p:pic>
      <p:pic>
        <p:nvPicPr>
          <p:cNvPr id="7" name="Picture 6">
            <a:extLst>
              <a:ext uri="{FF2B5EF4-FFF2-40B4-BE49-F238E27FC236}">
                <a16:creationId xmlns:a16="http://schemas.microsoft.com/office/drawing/2014/main" id="{E9B04B1C-3EA4-778A-9B22-741FF8E92F4E}"/>
              </a:ext>
            </a:extLst>
          </p:cNvPr>
          <p:cNvPicPr>
            <a:picLocks noChangeAspect="1"/>
          </p:cNvPicPr>
          <p:nvPr/>
        </p:nvPicPr>
        <p:blipFill>
          <a:blip r:embed="rId3"/>
          <a:stretch>
            <a:fillRect/>
          </a:stretch>
        </p:blipFill>
        <p:spPr>
          <a:xfrm>
            <a:off x="6096000" y="512117"/>
            <a:ext cx="5689728" cy="3246140"/>
          </a:xfrm>
          <a:prstGeom prst="rect">
            <a:avLst/>
          </a:prstGeom>
        </p:spPr>
      </p:pic>
    </p:spTree>
    <p:extLst>
      <p:ext uri="{BB962C8B-B14F-4D97-AF65-F5344CB8AC3E}">
        <p14:creationId xmlns:p14="http://schemas.microsoft.com/office/powerpoint/2010/main" val="777939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A0160-6339-9E35-BD50-E04578B3EF86}"/>
              </a:ext>
            </a:extLst>
          </p:cNvPr>
          <p:cNvPicPr>
            <a:picLocks noChangeAspect="1"/>
          </p:cNvPicPr>
          <p:nvPr/>
        </p:nvPicPr>
        <p:blipFill>
          <a:blip r:embed="rId2"/>
          <a:stretch>
            <a:fillRect/>
          </a:stretch>
        </p:blipFill>
        <p:spPr>
          <a:xfrm>
            <a:off x="0" y="224685"/>
            <a:ext cx="2965262" cy="1971762"/>
          </a:xfrm>
          <a:prstGeom prst="rect">
            <a:avLst/>
          </a:prstGeom>
        </p:spPr>
      </p:pic>
      <p:pic>
        <p:nvPicPr>
          <p:cNvPr id="7" name="Picture 6">
            <a:extLst>
              <a:ext uri="{FF2B5EF4-FFF2-40B4-BE49-F238E27FC236}">
                <a16:creationId xmlns:a16="http://schemas.microsoft.com/office/drawing/2014/main" id="{A3E1C814-70D6-98F7-14D9-9894B17F8F7C}"/>
              </a:ext>
            </a:extLst>
          </p:cNvPr>
          <p:cNvPicPr>
            <a:picLocks noChangeAspect="1"/>
          </p:cNvPicPr>
          <p:nvPr/>
        </p:nvPicPr>
        <p:blipFill>
          <a:blip r:embed="rId3"/>
          <a:stretch>
            <a:fillRect/>
          </a:stretch>
        </p:blipFill>
        <p:spPr>
          <a:xfrm>
            <a:off x="3582185" y="416350"/>
            <a:ext cx="5027629" cy="1588431"/>
          </a:xfrm>
          <a:prstGeom prst="rect">
            <a:avLst/>
          </a:prstGeom>
        </p:spPr>
      </p:pic>
      <p:pic>
        <p:nvPicPr>
          <p:cNvPr id="9" name="Picture 8">
            <a:extLst>
              <a:ext uri="{FF2B5EF4-FFF2-40B4-BE49-F238E27FC236}">
                <a16:creationId xmlns:a16="http://schemas.microsoft.com/office/drawing/2014/main" id="{E9152F59-A0E4-7DB1-4068-B15357ABEDA5}"/>
              </a:ext>
            </a:extLst>
          </p:cNvPr>
          <p:cNvPicPr>
            <a:picLocks noChangeAspect="1"/>
          </p:cNvPicPr>
          <p:nvPr/>
        </p:nvPicPr>
        <p:blipFill>
          <a:blip r:embed="rId4"/>
          <a:stretch>
            <a:fillRect/>
          </a:stretch>
        </p:blipFill>
        <p:spPr>
          <a:xfrm>
            <a:off x="8917755" y="581334"/>
            <a:ext cx="2158097" cy="793261"/>
          </a:xfrm>
          <a:prstGeom prst="rect">
            <a:avLst/>
          </a:prstGeom>
        </p:spPr>
      </p:pic>
      <p:pic>
        <p:nvPicPr>
          <p:cNvPr id="11" name="Picture 10">
            <a:extLst>
              <a:ext uri="{FF2B5EF4-FFF2-40B4-BE49-F238E27FC236}">
                <a16:creationId xmlns:a16="http://schemas.microsoft.com/office/drawing/2014/main" id="{254212E2-A47E-7337-11B9-723DEB843554}"/>
              </a:ext>
            </a:extLst>
          </p:cNvPr>
          <p:cNvPicPr>
            <a:picLocks noChangeAspect="1"/>
          </p:cNvPicPr>
          <p:nvPr/>
        </p:nvPicPr>
        <p:blipFill>
          <a:blip r:embed="rId5"/>
          <a:stretch>
            <a:fillRect/>
          </a:stretch>
        </p:blipFill>
        <p:spPr>
          <a:xfrm>
            <a:off x="8173039" y="1671583"/>
            <a:ext cx="3896412" cy="1996727"/>
          </a:xfrm>
          <a:prstGeom prst="rect">
            <a:avLst/>
          </a:prstGeom>
        </p:spPr>
      </p:pic>
    </p:spTree>
    <p:extLst>
      <p:ext uri="{BB962C8B-B14F-4D97-AF65-F5344CB8AC3E}">
        <p14:creationId xmlns:p14="http://schemas.microsoft.com/office/powerpoint/2010/main" val="3123721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C264C4-B85F-09F7-9CF7-B0CEE0D62C9E}"/>
              </a:ext>
            </a:extLst>
          </p:cNvPr>
          <p:cNvSpPr/>
          <p:nvPr/>
        </p:nvSpPr>
        <p:spPr>
          <a:xfrm>
            <a:off x="4745620" y="517968"/>
            <a:ext cx="474558" cy="16927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7A407676-FEBE-BA89-AF19-DAEFBC360C63}"/>
              </a:ext>
            </a:extLst>
          </p:cNvPr>
          <p:cNvCxnSpPr/>
          <p:nvPr/>
        </p:nvCxnSpPr>
        <p:spPr>
          <a:xfrm flipV="1">
            <a:off x="4745620" y="517968"/>
            <a:ext cx="0" cy="1692797"/>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7C8D1A2-EAEA-1D16-CE6C-02C7CA2190D2}"/>
              </a:ext>
            </a:extLst>
          </p:cNvPr>
          <p:cNvCxnSpPr/>
          <p:nvPr/>
        </p:nvCxnSpPr>
        <p:spPr>
          <a:xfrm flipV="1">
            <a:off x="7212956" y="517968"/>
            <a:ext cx="0" cy="1692797"/>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0E3E5364-FE62-78B8-C5B7-8D25049D7DF9}"/>
              </a:ext>
            </a:extLst>
          </p:cNvPr>
          <p:cNvCxnSpPr>
            <a:cxnSpLocks/>
            <a:stCxn id="17" idx="3"/>
          </p:cNvCxnSpPr>
          <p:nvPr/>
        </p:nvCxnSpPr>
        <p:spPr>
          <a:xfrm flipV="1">
            <a:off x="6789795" y="1725867"/>
            <a:ext cx="423161" cy="9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6AE5F3CB-5420-C72B-D20C-2FF3BD22A1A7}"/>
              </a:ext>
            </a:extLst>
          </p:cNvPr>
          <p:cNvCxnSpPr>
            <a:cxnSpLocks/>
            <a:stCxn id="17" idx="1"/>
          </p:cNvCxnSpPr>
          <p:nvPr/>
        </p:nvCxnSpPr>
        <p:spPr>
          <a:xfrm flipH="1">
            <a:off x="4761048" y="1735673"/>
            <a:ext cx="629581" cy="13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004B0EB-2B97-9777-80A7-34C206B2376B}"/>
              </a:ext>
            </a:extLst>
          </p:cNvPr>
          <p:cNvCxnSpPr>
            <a:cxnSpLocks/>
          </p:cNvCxnSpPr>
          <p:nvPr/>
        </p:nvCxnSpPr>
        <p:spPr>
          <a:xfrm>
            <a:off x="5868365" y="1458410"/>
            <a:ext cx="2774703" cy="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EB69180-117D-8271-5306-8C86A1DE5AD4}"/>
              </a:ext>
            </a:extLst>
          </p:cNvPr>
          <p:cNvCxnSpPr>
            <a:cxnSpLocks/>
          </p:cNvCxnSpPr>
          <p:nvPr/>
        </p:nvCxnSpPr>
        <p:spPr>
          <a:xfrm flipV="1">
            <a:off x="3140765" y="696410"/>
            <a:ext cx="2544333" cy="12829"/>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57865CD-349D-561C-51D2-361E6D676C9A}"/>
              </a:ext>
            </a:extLst>
          </p:cNvPr>
          <p:cNvCxnSpPr>
            <a:cxnSpLocks/>
          </p:cNvCxnSpPr>
          <p:nvPr/>
        </p:nvCxnSpPr>
        <p:spPr>
          <a:xfrm flipH="1" flipV="1">
            <a:off x="5685098" y="696410"/>
            <a:ext cx="183267" cy="76200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D0EEF705-CA22-93EC-6079-4C9E5954BD7B}"/>
              </a:ext>
            </a:extLst>
          </p:cNvPr>
          <p:cNvSpPr txBox="1"/>
          <p:nvPr/>
        </p:nvSpPr>
        <p:spPr>
          <a:xfrm>
            <a:off x="7606495" y="1036182"/>
            <a:ext cx="915635" cy="461665"/>
          </a:xfrm>
          <a:prstGeom prst="rect">
            <a:avLst/>
          </a:prstGeom>
          <a:noFill/>
        </p:spPr>
        <p:txBody>
          <a:bodyPr wrap="none" rtlCol="0">
            <a:spAutoFit/>
          </a:bodyPr>
          <a:lstStyle/>
          <a:p>
            <a:r>
              <a:rPr lang="en-US" sz="2400" dirty="0"/>
              <a:t>100</a:t>
            </a:r>
            <a:r>
              <a:rPr lang="en-US" sz="2400" dirty="0">
                <a:sym typeface="Symbol" panose="05050102010706020507" pitchFamily="18" charset="2"/>
              </a:rPr>
              <a:t></a:t>
            </a:r>
            <a:endParaRPr lang="en-US" sz="2400" dirty="0"/>
          </a:p>
        </p:txBody>
      </p:sp>
      <p:sp>
        <p:nvSpPr>
          <p:cNvPr id="13" name="TextBox 12">
            <a:extLst>
              <a:ext uri="{FF2B5EF4-FFF2-40B4-BE49-F238E27FC236}">
                <a16:creationId xmlns:a16="http://schemas.microsoft.com/office/drawing/2014/main" id="{BCFE4884-4A88-CCE5-0261-B6EDAF278D5B}"/>
              </a:ext>
            </a:extLst>
          </p:cNvPr>
          <p:cNvSpPr txBox="1"/>
          <p:nvPr/>
        </p:nvSpPr>
        <p:spPr>
          <a:xfrm>
            <a:off x="3502939" y="247574"/>
            <a:ext cx="915635" cy="461665"/>
          </a:xfrm>
          <a:prstGeom prst="rect">
            <a:avLst/>
          </a:prstGeom>
          <a:noFill/>
        </p:spPr>
        <p:txBody>
          <a:bodyPr wrap="none" rtlCol="0">
            <a:spAutoFit/>
          </a:bodyPr>
          <a:lstStyle/>
          <a:p>
            <a:r>
              <a:rPr lang="en-US" sz="2400" dirty="0"/>
              <a:t>200</a:t>
            </a:r>
            <a:r>
              <a:rPr lang="en-US" sz="2400" dirty="0">
                <a:sym typeface="Symbol" panose="05050102010706020507" pitchFamily="18" charset="2"/>
              </a:rPr>
              <a:t></a:t>
            </a:r>
            <a:endParaRPr lang="en-US" sz="2400" dirty="0"/>
          </a:p>
        </p:txBody>
      </p:sp>
      <p:sp>
        <p:nvSpPr>
          <p:cNvPr id="14" name="Speech Bubble: Rectangle 13">
            <a:extLst>
              <a:ext uri="{FF2B5EF4-FFF2-40B4-BE49-F238E27FC236}">
                <a16:creationId xmlns:a16="http://schemas.microsoft.com/office/drawing/2014/main" id="{6848AC26-3DC5-85C0-F4AE-293F856340E9}"/>
              </a:ext>
            </a:extLst>
          </p:cNvPr>
          <p:cNvSpPr/>
          <p:nvPr/>
        </p:nvSpPr>
        <p:spPr>
          <a:xfrm>
            <a:off x="7511676" y="1711390"/>
            <a:ext cx="1069905" cy="736306"/>
          </a:xfrm>
          <a:prstGeom prst="wedgeRectCallout">
            <a:avLst>
              <a:gd name="adj1" fmla="val -81377"/>
              <a:gd name="adj2" fmla="val -47100"/>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Spec 1 Fill Hi</a:t>
            </a:r>
          </a:p>
          <a:p>
            <a:pPr algn="ctr"/>
            <a:r>
              <a:rPr lang="en-US" dirty="0"/>
              <a:t>LCL</a:t>
            </a:r>
          </a:p>
        </p:txBody>
      </p:sp>
      <p:sp>
        <p:nvSpPr>
          <p:cNvPr id="15" name="Speech Bubble: Rectangle 14">
            <a:extLst>
              <a:ext uri="{FF2B5EF4-FFF2-40B4-BE49-F238E27FC236}">
                <a16:creationId xmlns:a16="http://schemas.microsoft.com/office/drawing/2014/main" id="{9A1B1952-1653-FC95-F879-936241B8CBD2}"/>
              </a:ext>
            </a:extLst>
          </p:cNvPr>
          <p:cNvSpPr/>
          <p:nvPr/>
        </p:nvSpPr>
        <p:spPr>
          <a:xfrm>
            <a:off x="3464134" y="1923878"/>
            <a:ext cx="1069905" cy="783149"/>
          </a:xfrm>
          <a:prstGeom prst="wedgeRectCallout">
            <a:avLst>
              <a:gd name="adj1" fmla="val 65677"/>
              <a:gd name="adj2" fmla="val -78421"/>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Spec 1 Fill Lo</a:t>
            </a:r>
          </a:p>
          <a:p>
            <a:pPr algn="ctr"/>
            <a:r>
              <a:rPr lang="en-US" dirty="0"/>
              <a:t>UCL</a:t>
            </a:r>
          </a:p>
        </p:txBody>
      </p:sp>
      <p:cxnSp>
        <p:nvCxnSpPr>
          <p:cNvPr id="16" name="Straight Connector 15">
            <a:extLst>
              <a:ext uri="{FF2B5EF4-FFF2-40B4-BE49-F238E27FC236}">
                <a16:creationId xmlns:a16="http://schemas.microsoft.com/office/drawing/2014/main" id="{6CCEEE56-6018-E2CD-12D8-70E890454430}"/>
              </a:ext>
            </a:extLst>
          </p:cNvPr>
          <p:cNvCxnSpPr>
            <a:cxnSpLocks/>
            <a:stCxn id="4" idx="0"/>
          </p:cNvCxnSpPr>
          <p:nvPr/>
        </p:nvCxnSpPr>
        <p:spPr>
          <a:xfrm>
            <a:off x="4982899" y="517968"/>
            <a:ext cx="5790" cy="178539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83F47CD9-B849-441A-1AE5-2E4C04A3085F}"/>
              </a:ext>
            </a:extLst>
          </p:cNvPr>
          <p:cNvSpPr txBox="1"/>
          <p:nvPr/>
        </p:nvSpPr>
        <p:spPr>
          <a:xfrm>
            <a:off x="5390629" y="1551007"/>
            <a:ext cx="1399166" cy="369332"/>
          </a:xfrm>
          <a:prstGeom prst="rect">
            <a:avLst/>
          </a:prstGeom>
          <a:noFill/>
        </p:spPr>
        <p:txBody>
          <a:bodyPr wrap="none" rtlCol="0">
            <a:spAutoFit/>
          </a:bodyPr>
          <a:lstStyle/>
          <a:p>
            <a:r>
              <a:rPr lang="en-US" dirty="0"/>
              <a:t>Switch Zone</a:t>
            </a:r>
          </a:p>
        </p:txBody>
      </p:sp>
      <p:sp>
        <p:nvSpPr>
          <p:cNvPr id="18" name="Speech Bubble: Rectangle 17">
            <a:extLst>
              <a:ext uri="{FF2B5EF4-FFF2-40B4-BE49-F238E27FC236}">
                <a16:creationId xmlns:a16="http://schemas.microsoft.com/office/drawing/2014/main" id="{8D52B474-14F5-0B27-65C2-CE06AB9AED59}"/>
              </a:ext>
            </a:extLst>
          </p:cNvPr>
          <p:cNvSpPr/>
          <p:nvPr/>
        </p:nvSpPr>
        <p:spPr>
          <a:xfrm>
            <a:off x="3140765" y="986837"/>
            <a:ext cx="1372395" cy="552801"/>
          </a:xfrm>
          <a:prstGeom prst="wedgeRectCallout">
            <a:avLst>
              <a:gd name="adj1" fmla="val 87317"/>
              <a:gd name="adj2" fmla="val 6338"/>
            </a:avLst>
          </a:prstGeom>
          <a:ln w="95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Target  TP</a:t>
            </a:r>
          </a:p>
          <a:p>
            <a:pPr algn="ctr"/>
            <a:r>
              <a:rPr lang="en-US" dirty="0"/>
              <a:t>(Test point)</a:t>
            </a:r>
          </a:p>
        </p:txBody>
      </p:sp>
      <p:cxnSp>
        <p:nvCxnSpPr>
          <p:cNvPr id="19" name="Straight Connector 18">
            <a:extLst>
              <a:ext uri="{FF2B5EF4-FFF2-40B4-BE49-F238E27FC236}">
                <a16:creationId xmlns:a16="http://schemas.microsoft.com/office/drawing/2014/main" id="{0AE39273-D01C-5B31-110C-B2E42095DF5E}"/>
              </a:ext>
            </a:extLst>
          </p:cNvPr>
          <p:cNvCxnSpPr>
            <a:cxnSpLocks/>
          </p:cNvCxnSpPr>
          <p:nvPr/>
        </p:nvCxnSpPr>
        <p:spPr>
          <a:xfrm flipV="1">
            <a:off x="5220178" y="276783"/>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9A35B4-2F9E-3FB1-ED09-A77050A3D681}"/>
              </a:ext>
            </a:extLst>
          </p:cNvPr>
          <p:cNvCxnSpPr>
            <a:cxnSpLocks/>
          </p:cNvCxnSpPr>
          <p:nvPr/>
        </p:nvCxnSpPr>
        <p:spPr>
          <a:xfrm flipV="1">
            <a:off x="4736472" y="286065"/>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D57EF51-DCF5-0E1C-97F4-D0F92D483A78}"/>
              </a:ext>
            </a:extLst>
          </p:cNvPr>
          <p:cNvCxnSpPr/>
          <p:nvPr/>
        </p:nvCxnSpPr>
        <p:spPr>
          <a:xfrm>
            <a:off x="4761048" y="381663"/>
            <a:ext cx="45913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Speech Bubble: Rectangle 21">
            <a:extLst>
              <a:ext uri="{FF2B5EF4-FFF2-40B4-BE49-F238E27FC236}">
                <a16:creationId xmlns:a16="http://schemas.microsoft.com/office/drawing/2014/main" id="{916E970B-C98E-D62D-34ED-C215F84DF86C}"/>
              </a:ext>
            </a:extLst>
          </p:cNvPr>
          <p:cNvSpPr/>
          <p:nvPr/>
        </p:nvSpPr>
        <p:spPr>
          <a:xfrm>
            <a:off x="5759777" y="221318"/>
            <a:ext cx="1378500" cy="552801"/>
          </a:xfrm>
          <a:prstGeom prst="wedgeRectCallout">
            <a:avLst>
              <a:gd name="adj1" fmla="val -88299"/>
              <a:gd name="adj2" fmla="val -24086"/>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Target TP Uncertainty</a:t>
            </a:r>
          </a:p>
        </p:txBody>
      </p:sp>
      <p:sp>
        <p:nvSpPr>
          <p:cNvPr id="23" name="TextBox 22">
            <a:extLst>
              <a:ext uri="{FF2B5EF4-FFF2-40B4-BE49-F238E27FC236}">
                <a16:creationId xmlns:a16="http://schemas.microsoft.com/office/drawing/2014/main" id="{90DB00EC-17EA-9D0E-09AC-32915C22CECA}"/>
              </a:ext>
            </a:extLst>
          </p:cNvPr>
          <p:cNvSpPr txBox="1"/>
          <p:nvPr/>
        </p:nvSpPr>
        <p:spPr>
          <a:xfrm>
            <a:off x="5296989" y="1910533"/>
            <a:ext cx="1512337" cy="369332"/>
          </a:xfrm>
          <a:prstGeom prst="rect">
            <a:avLst/>
          </a:prstGeom>
          <a:noFill/>
        </p:spPr>
        <p:txBody>
          <a:bodyPr wrap="none" rtlCol="0">
            <a:spAutoFit/>
          </a:bodyPr>
          <a:lstStyle/>
          <a:p>
            <a:r>
              <a:rPr lang="en-US" dirty="0"/>
              <a:t>Test Set Point</a:t>
            </a:r>
          </a:p>
        </p:txBody>
      </p:sp>
      <p:cxnSp>
        <p:nvCxnSpPr>
          <p:cNvPr id="24" name="Straight Arrow Connector 23">
            <a:extLst>
              <a:ext uri="{FF2B5EF4-FFF2-40B4-BE49-F238E27FC236}">
                <a16:creationId xmlns:a16="http://schemas.microsoft.com/office/drawing/2014/main" id="{99A28BED-2942-92C9-6B75-0CDDB7509B58}"/>
              </a:ext>
            </a:extLst>
          </p:cNvPr>
          <p:cNvCxnSpPr>
            <a:cxnSpLocks/>
            <a:stCxn id="23" idx="1"/>
          </p:cNvCxnSpPr>
          <p:nvPr/>
        </p:nvCxnSpPr>
        <p:spPr>
          <a:xfrm flipH="1">
            <a:off x="4757876" y="2095199"/>
            <a:ext cx="5391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923D6A8B-E9E0-AF47-FB01-183211AFACEC}"/>
              </a:ext>
            </a:extLst>
          </p:cNvPr>
          <p:cNvSpPr txBox="1"/>
          <p:nvPr/>
        </p:nvSpPr>
        <p:spPr>
          <a:xfrm>
            <a:off x="5810942" y="864762"/>
            <a:ext cx="1459438" cy="369332"/>
          </a:xfrm>
          <a:prstGeom prst="rect">
            <a:avLst/>
          </a:prstGeom>
          <a:noFill/>
        </p:spPr>
        <p:txBody>
          <a:bodyPr wrap="none" rtlCol="0">
            <a:spAutoFit/>
          </a:bodyPr>
          <a:lstStyle/>
          <a:p>
            <a:r>
              <a:rPr lang="en-US" dirty="0"/>
              <a:t> Switch Point</a:t>
            </a:r>
          </a:p>
        </p:txBody>
      </p:sp>
      <p:cxnSp>
        <p:nvCxnSpPr>
          <p:cNvPr id="26" name="Straight Arrow Connector 25">
            <a:extLst>
              <a:ext uri="{FF2B5EF4-FFF2-40B4-BE49-F238E27FC236}">
                <a16:creationId xmlns:a16="http://schemas.microsoft.com/office/drawing/2014/main" id="{57FE37CA-EF6D-F463-6C7F-94B0060B09B3}"/>
              </a:ext>
            </a:extLst>
          </p:cNvPr>
          <p:cNvCxnSpPr>
            <a:cxnSpLocks/>
          </p:cNvCxnSpPr>
          <p:nvPr/>
        </p:nvCxnSpPr>
        <p:spPr>
          <a:xfrm flipH="1">
            <a:off x="5794399" y="1165253"/>
            <a:ext cx="224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459FB81-6983-5455-3CE4-AFBB16A3EF42}"/>
              </a:ext>
            </a:extLst>
          </p:cNvPr>
          <p:cNvCxnSpPr/>
          <p:nvPr/>
        </p:nvCxnSpPr>
        <p:spPr>
          <a:xfrm>
            <a:off x="5787882" y="891249"/>
            <a:ext cx="0" cy="5194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097B5DB5-7A21-4AB1-BF75-AA420B1B2803}"/>
              </a:ext>
            </a:extLst>
          </p:cNvPr>
          <p:cNvCxnSpPr>
            <a:cxnSpLocks/>
          </p:cNvCxnSpPr>
          <p:nvPr/>
        </p:nvCxnSpPr>
        <p:spPr>
          <a:xfrm flipV="1">
            <a:off x="4997078" y="2281904"/>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8FBC8C3-8DA0-C54E-F96E-BC7B08DDD8B1}"/>
              </a:ext>
            </a:extLst>
          </p:cNvPr>
          <p:cNvCxnSpPr>
            <a:cxnSpLocks/>
          </p:cNvCxnSpPr>
          <p:nvPr/>
        </p:nvCxnSpPr>
        <p:spPr>
          <a:xfrm flipV="1">
            <a:off x="4758696" y="2291186"/>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2FD59327-81F0-4E76-92EB-9FD28CBE19A0}"/>
              </a:ext>
            </a:extLst>
          </p:cNvPr>
          <p:cNvCxnSpPr>
            <a:cxnSpLocks/>
          </p:cNvCxnSpPr>
          <p:nvPr/>
        </p:nvCxnSpPr>
        <p:spPr>
          <a:xfrm>
            <a:off x="4783272" y="2386784"/>
            <a:ext cx="199627"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Speech Bubble: Rectangle 30">
            <a:extLst>
              <a:ext uri="{FF2B5EF4-FFF2-40B4-BE49-F238E27FC236}">
                <a16:creationId xmlns:a16="http://schemas.microsoft.com/office/drawing/2014/main" id="{9E29E100-5B61-58C3-D686-9885F8ECB1DB}"/>
              </a:ext>
            </a:extLst>
          </p:cNvPr>
          <p:cNvSpPr/>
          <p:nvPr/>
        </p:nvSpPr>
        <p:spPr>
          <a:xfrm>
            <a:off x="5622875" y="2425067"/>
            <a:ext cx="1378500" cy="346966"/>
          </a:xfrm>
          <a:prstGeom prst="wedgeRectCallout">
            <a:avLst>
              <a:gd name="adj1" fmla="val -94771"/>
              <a:gd name="adj2" fmla="val -72295"/>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RNG_Stop</a:t>
            </a:r>
            <a:endParaRPr lang="en-US" dirty="0"/>
          </a:p>
        </p:txBody>
      </p:sp>
      <p:sp>
        <p:nvSpPr>
          <p:cNvPr id="32" name="Rectangle 31">
            <a:extLst>
              <a:ext uri="{FF2B5EF4-FFF2-40B4-BE49-F238E27FC236}">
                <a16:creationId xmlns:a16="http://schemas.microsoft.com/office/drawing/2014/main" id="{9836C91C-AA0E-B1E8-5664-817CA55A0B0D}"/>
              </a:ext>
            </a:extLst>
          </p:cNvPr>
          <p:cNvSpPr/>
          <p:nvPr/>
        </p:nvSpPr>
        <p:spPr>
          <a:xfrm>
            <a:off x="6905240" y="3971126"/>
            <a:ext cx="474558" cy="16927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823A039-5BB0-646C-DDB7-20A04D662243}"/>
              </a:ext>
            </a:extLst>
          </p:cNvPr>
          <p:cNvCxnSpPr/>
          <p:nvPr/>
        </p:nvCxnSpPr>
        <p:spPr>
          <a:xfrm flipV="1">
            <a:off x="4875715" y="3971126"/>
            <a:ext cx="0" cy="1692797"/>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A8E5F96-9249-E806-1BEE-BF7C2F1AF366}"/>
              </a:ext>
            </a:extLst>
          </p:cNvPr>
          <p:cNvCxnSpPr/>
          <p:nvPr/>
        </p:nvCxnSpPr>
        <p:spPr>
          <a:xfrm flipV="1">
            <a:off x="7365356" y="3971126"/>
            <a:ext cx="0" cy="1692797"/>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76208D1C-FCBE-7DFE-48D4-88B551A1FFCB}"/>
              </a:ext>
            </a:extLst>
          </p:cNvPr>
          <p:cNvCxnSpPr>
            <a:cxnSpLocks/>
            <a:stCxn id="45" idx="3"/>
          </p:cNvCxnSpPr>
          <p:nvPr/>
        </p:nvCxnSpPr>
        <p:spPr>
          <a:xfrm flipV="1">
            <a:off x="6942195" y="5179025"/>
            <a:ext cx="423161" cy="9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6FD2F7C-3E81-71FB-6E3D-EAF069B4F0FD}"/>
              </a:ext>
            </a:extLst>
          </p:cNvPr>
          <p:cNvCxnSpPr>
            <a:cxnSpLocks/>
          </p:cNvCxnSpPr>
          <p:nvPr/>
        </p:nvCxnSpPr>
        <p:spPr>
          <a:xfrm flipH="1">
            <a:off x="6920668" y="5188831"/>
            <a:ext cx="629581" cy="13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702F5E9-AD38-68B9-6D1E-A348BC54B719}"/>
              </a:ext>
            </a:extLst>
          </p:cNvPr>
          <p:cNvCxnSpPr>
            <a:cxnSpLocks/>
          </p:cNvCxnSpPr>
          <p:nvPr/>
        </p:nvCxnSpPr>
        <p:spPr>
          <a:xfrm>
            <a:off x="6020765" y="4911568"/>
            <a:ext cx="2774703" cy="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11F6CB4-842A-1A50-44B7-CF5408D4521F}"/>
              </a:ext>
            </a:extLst>
          </p:cNvPr>
          <p:cNvCxnSpPr>
            <a:cxnSpLocks/>
          </p:cNvCxnSpPr>
          <p:nvPr/>
        </p:nvCxnSpPr>
        <p:spPr>
          <a:xfrm flipV="1">
            <a:off x="3293165" y="4149568"/>
            <a:ext cx="2544333" cy="12829"/>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441EFB6-6BC5-0259-8022-5E81AD9408F7}"/>
              </a:ext>
            </a:extLst>
          </p:cNvPr>
          <p:cNvCxnSpPr>
            <a:cxnSpLocks/>
          </p:cNvCxnSpPr>
          <p:nvPr/>
        </p:nvCxnSpPr>
        <p:spPr>
          <a:xfrm flipH="1" flipV="1">
            <a:off x="5837498" y="4149568"/>
            <a:ext cx="183267" cy="76200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8E5786C1-F973-5006-E815-646BD06CAC04}"/>
              </a:ext>
            </a:extLst>
          </p:cNvPr>
          <p:cNvSpPr txBox="1"/>
          <p:nvPr/>
        </p:nvSpPr>
        <p:spPr>
          <a:xfrm>
            <a:off x="7758895" y="4489340"/>
            <a:ext cx="915635" cy="461665"/>
          </a:xfrm>
          <a:prstGeom prst="rect">
            <a:avLst/>
          </a:prstGeom>
          <a:noFill/>
        </p:spPr>
        <p:txBody>
          <a:bodyPr wrap="none" rtlCol="0">
            <a:spAutoFit/>
          </a:bodyPr>
          <a:lstStyle/>
          <a:p>
            <a:r>
              <a:rPr lang="en-US" sz="2400" dirty="0"/>
              <a:t>100</a:t>
            </a:r>
            <a:r>
              <a:rPr lang="en-US" sz="2400" dirty="0">
                <a:sym typeface="Symbol" panose="05050102010706020507" pitchFamily="18" charset="2"/>
              </a:rPr>
              <a:t></a:t>
            </a:r>
            <a:endParaRPr lang="en-US" sz="2400" dirty="0"/>
          </a:p>
        </p:txBody>
      </p:sp>
      <p:sp>
        <p:nvSpPr>
          <p:cNvPr id="41" name="TextBox 40">
            <a:extLst>
              <a:ext uri="{FF2B5EF4-FFF2-40B4-BE49-F238E27FC236}">
                <a16:creationId xmlns:a16="http://schemas.microsoft.com/office/drawing/2014/main" id="{E39B56BC-6823-2DBF-DC02-9CA8C9ECA2C6}"/>
              </a:ext>
            </a:extLst>
          </p:cNvPr>
          <p:cNvSpPr txBox="1"/>
          <p:nvPr/>
        </p:nvSpPr>
        <p:spPr>
          <a:xfrm>
            <a:off x="3655339" y="3700732"/>
            <a:ext cx="915635" cy="461665"/>
          </a:xfrm>
          <a:prstGeom prst="rect">
            <a:avLst/>
          </a:prstGeom>
          <a:noFill/>
        </p:spPr>
        <p:txBody>
          <a:bodyPr wrap="none" rtlCol="0">
            <a:spAutoFit/>
          </a:bodyPr>
          <a:lstStyle/>
          <a:p>
            <a:r>
              <a:rPr lang="en-US" sz="2400" dirty="0"/>
              <a:t>200</a:t>
            </a:r>
            <a:r>
              <a:rPr lang="en-US" sz="2400" dirty="0">
                <a:sym typeface="Symbol" panose="05050102010706020507" pitchFamily="18" charset="2"/>
              </a:rPr>
              <a:t></a:t>
            </a:r>
            <a:endParaRPr lang="en-US" sz="2400" dirty="0"/>
          </a:p>
        </p:txBody>
      </p:sp>
      <p:sp>
        <p:nvSpPr>
          <p:cNvPr id="42" name="Speech Bubble: Rectangle 41">
            <a:extLst>
              <a:ext uri="{FF2B5EF4-FFF2-40B4-BE49-F238E27FC236}">
                <a16:creationId xmlns:a16="http://schemas.microsoft.com/office/drawing/2014/main" id="{47A45A43-B1A8-F629-219B-53EBD713B376}"/>
              </a:ext>
            </a:extLst>
          </p:cNvPr>
          <p:cNvSpPr/>
          <p:nvPr/>
        </p:nvSpPr>
        <p:spPr>
          <a:xfrm>
            <a:off x="7664076" y="5164548"/>
            <a:ext cx="1069905" cy="552801"/>
          </a:xfrm>
          <a:prstGeom prst="wedgeRectCallout">
            <a:avLst>
              <a:gd name="adj1" fmla="val -81377"/>
              <a:gd name="adj2" fmla="val -47100"/>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Spec 1 Drain Hi</a:t>
            </a:r>
          </a:p>
        </p:txBody>
      </p:sp>
      <p:sp>
        <p:nvSpPr>
          <p:cNvPr id="43" name="Speech Bubble: Rectangle 42">
            <a:extLst>
              <a:ext uri="{FF2B5EF4-FFF2-40B4-BE49-F238E27FC236}">
                <a16:creationId xmlns:a16="http://schemas.microsoft.com/office/drawing/2014/main" id="{CFD053C9-A80C-4EAC-A9F5-0C49DFA4272B}"/>
              </a:ext>
            </a:extLst>
          </p:cNvPr>
          <p:cNvSpPr/>
          <p:nvPr/>
        </p:nvSpPr>
        <p:spPr>
          <a:xfrm>
            <a:off x="3616534" y="5377036"/>
            <a:ext cx="1069905" cy="552801"/>
          </a:xfrm>
          <a:prstGeom prst="wedgeRectCallout">
            <a:avLst>
              <a:gd name="adj1" fmla="val 65677"/>
              <a:gd name="adj2" fmla="val -78421"/>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Spec 1 Drain Lo</a:t>
            </a:r>
          </a:p>
        </p:txBody>
      </p:sp>
      <p:cxnSp>
        <p:nvCxnSpPr>
          <p:cNvPr id="44" name="Straight Connector 43">
            <a:extLst>
              <a:ext uri="{FF2B5EF4-FFF2-40B4-BE49-F238E27FC236}">
                <a16:creationId xmlns:a16="http://schemas.microsoft.com/office/drawing/2014/main" id="{50873CA1-6869-DD4A-9F2F-FDF778CE8107}"/>
              </a:ext>
            </a:extLst>
          </p:cNvPr>
          <p:cNvCxnSpPr>
            <a:cxnSpLocks/>
            <a:stCxn id="32" idx="0"/>
          </p:cNvCxnSpPr>
          <p:nvPr/>
        </p:nvCxnSpPr>
        <p:spPr>
          <a:xfrm>
            <a:off x="7142519" y="3971126"/>
            <a:ext cx="5790" cy="178539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E9174640-FDF3-0DE4-8C34-44823BD00CD4}"/>
              </a:ext>
            </a:extLst>
          </p:cNvPr>
          <p:cNvSpPr txBox="1"/>
          <p:nvPr/>
        </p:nvSpPr>
        <p:spPr>
          <a:xfrm>
            <a:off x="5543029" y="5004165"/>
            <a:ext cx="1399166" cy="369332"/>
          </a:xfrm>
          <a:prstGeom prst="rect">
            <a:avLst/>
          </a:prstGeom>
          <a:noFill/>
        </p:spPr>
        <p:txBody>
          <a:bodyPr wrap="none" rtlCol="0">
            <a:spAutoFit/>
          </a:bodyPr>
          <a:lstStyle/>
          <a:p>
            <a:r>
              <a:rPr lang="en-US" dirty="0"/>
              <a:t>Switch Zone</a:t>
            </a:r>
          </a:p>
        </p:txBody>
      </p:sp>
      <p:sp>
        <p:nvSpPr>
          <p:cNvPr id="46" name="Speech Bubble: Rectangle 45">
            <a:extLst>
              <a:ext uri="{FF2B5EF4-FFF2-40B4-BE49-F238E27FC236}">
                <a16:creationId xmlns:a16="http://schemas.microsoft.com/office/drawing/2014/main" id="{042C015D-0923-823F-8307-95973B3EC715}"/>
              </a:ext>
            </a:extLst>
          </p:cNvPr>
          <p:cNvSpPr/>
          <p:nvPr/>
        </p:nvSpPr>
        <p:spPr>
          <a:xfrm>
            <a:off x="7810001" y="3900651"/>
            <a:ext cx="1372395" cy="552801"/>
          </a:xfrm>
          <a:prstGeom prst="wedgeRectCallout">
            <a:avLst>
              <a:gd name="adj1" fmla="val -95910"/>
              <a:gd name="adj2" fmla="val 37353"/>
            </a:avLst>
          </a:prstGeom>
          <a:ln w="95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Target  TP</a:t>
            </a:r>
          </a:p>
          <a:p>
            <a:pPr algn="ctr"/>
            <a:r>
              <a:rPr lang="en-US" dirty="0"/>
              <a:t>(Test point)</a:t>
            </a:r>
          </a:p>
        </p:txBody>
      </p:sp>
      <p:cxnSp>
        <p:nvCxnSpPr>
          <p:cNvPr id="47" name="Straight Connector 46">
            <a:extLst>
              <a:ext uri="{FF2B5EF4-FFF2-40B4-BE49-F238E27FC236}">
                <a16:creationId xmlns:a16="http://schemas.microsoft.com/office/drawing/2014/main" id="{EB1A4D6D-2D06-D277-7810-448D89F57E67}"/>
              </a:ext>
            </a:extLst>
          </p:cNvPr>
          <p:cNvCxnSpPr>
            <a:cxnSpLocks/>
          </p:cNvCxnSpPr>
          <p:nvPr/>
        </p:nvCxnSpPr>
        <p:spPr>
          <a:xfrm flipV="1">
            <a:off x="7379798" y="3729941"/>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2FA281C-3239-439E-A25B-DC68718F9EF4}"/>
              </a:ext>
            </a:extLst>
          </p:cNvPr>
          <p:cNvCxnSpPr>
            <a:cxnSpLocks/>
          </p:cNvCxnSpPr>
          <p:nvPr/>
        </p:nvCxnSpPr>
        <p:spPr>
          <a:xfrm flipV="1">
            <a:off x="6896092" y="3739223"/>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625165C6-9E1C-5813-7EFD-56B56686C2F7}"/>
              </a:ext>
            </a:extLst>
          </p:cNvPr>
          <p:cNvCxnSpPr/>
          <p:nvPr/>
        </p:nvCxnSpPr>
        <p:spPr>
          <a:xfrm>
            <a:off x="6920668" y="3834821"/>
            <a:ext cx="45913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0" name="Speech Bubble: Rectangle 49">
            <a:extLst>
              <a:ext uri="{FF2B5EF4-FFF2-40B4-BE49-F238E27FC236}">
                <a16:creationId xmlns:a16="http://schemas.microsoft.com/office/drawing/2014/main" id="{4AF21130-43FF-1348-853D-0104738F4AF5}"/>
              </a:ext>
            </a:extLst>
          </p:cNvPr>
          <p:cNvSpPr/>
          <p:nvPr/>
        </p:nvSpPr>
        <p:spPr>
          <a:xfrm>
            <a:off x="7760559" y="3271494"/>
            <a:ext cx="1378500" cy="552801"/>
          </a:xfrm>
          <a:prstGeom prst="wedgeRectCallout">
            <a:avLst>
              <a:gd name="adj1" fmla="val -75862"/>
              <a:gd name="adj2" fmla="val 51728"/>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Target TP Uncertainty</a:t>
            </a:r>
          </a:p>
        </p:txBody>
      </p:sp>
      <p:sp>
        <p:nvSpPr>
          <p:cNvPr id="51" name="TextBox 50">
            <a:extLst>
              <a:ext uri="{FF2B5EF4-FFF2-40B4-BE49-F238E27FC236}">
                <a16:creationId xmlns:a16="http://schemas.microsoft.com/office/drawing/2014/main" id="{02B2538A-8E59-B28A-98C9-7D623D2EA8B1}"/>
              </a:ext>
            </a:extLst>
          </p:cNvPr>
          <p:cNvSpPr txBox="1"/>
          <p:nvPr/>
        </p:nvSpPr>
        <p:spPr>
          <a:xfrm>
            <a:off x="5449389" y="5363691"/>
            <a:ext cx="1512337" cy="369332"/>
          </a:xfrm>
          <a:prstGeom prst="rect">
            <a:avLst/>
          </a:prstGeom>
          <a:noFill/>
        </p:spPr>
        <p:txBody>
          <a:bodyPr wrap="none" rtlCol="0">
            <a:spAutoFit/>
          </a:bodyPr>
          <a:lstStyle/>
          <a:p>
            <a:r>
              <a:rPr lang="en-US" dirty="0"/>
              <a:t>Test Set Point</a:t>
            </a:r>
          </a:p>
        </p:txBody>
      </p:sp>
      <p:cxnSp>
        <p:nvCxnSpPr>
          <p:cNvPr id="52" name="Straight Arrow Connector 51">
            <a:extLst>
              <a:ext uri="{FF2B5EF4-FFF2-40B4-BE49-F238E27FC236}">
                <a16:creationId xmlns:a16="http://schemas.microsoft.com/office/drawing/2014/main" id="{6990BB30-7654-F59F-C18E-1BC66C1904BD}"/>
              </a:ext>
            </a:extLst>
          </p:cNvPr>
          <p:cNvCxnSpPr>
            <a:cxnSpLocks/>
          </p:cNvCxnSpPr>
          <p:nvPr/>
        </p:nvCxnSpPr>
        <p:spPr>
          <a:xfrm flipH="1">
            <a:off x="6917496" y="5548357"/>
            <a:ext cx="5391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3F115F87-B14E-DA3D-511E-5D142B4872EA}"/>
              </a:ext>
            </a:extLst>
          </p:cNvPr>
          <p:cNvSpPr txBox="1"/>
          <p:nvPr/>
        </p:nvSpPr>
        <p:spPr>
          <a:xfrm>
            <a:off x="4914665" y="4351257"/>
            <a:ext cx="951927" cy="646331"/>
          </a:xfrm>
          <a:prstGeom prst="rect">
            <a:avLst/>
          </a:prstGeom>
          <a:noFill/>
        </p:spPr>
        <p:txBody>
          <a:bodyPr wrap="none" rtlCol="0">
            <a:spAutoFit/>
          </a:bodyPr>
          <a:lstStyle/>
          <a:p>
            <a:r>
              <a:rPr lang="en-US" dirty="0"/>
              <a:t> Switch </a:t>
            </a:r>
          </a:p>
          <a:p>
            <a:r>
              <a:rPr lang="en-US" dirty="0"/>
              <a:t>Point</a:t>
            </a:r>
          </a:p>
        </p:txBody>
      </p:sp>
      <p:cxnSp>
        <p:nvCxnSpPr>
          <p:cNvPr id="54" name="Straight Arrow Connector 53">
            <a:extLst>
              <a:ext uri="{FF2B5EF4-FFF2-40B4-BE49-F238E27FC236}">
                <a16:creationId xmlns:a16="http://schemas.microsoft.com/office/drawing/2014/main" id="{57F009E1-14A7-725A-85D4-E48EC21B358D}"/>
              </a:ext>
            </a:extLst>
          </p:cNvPr>
          <p:cNvCxnSpPr>
            <a:cxnSpLocks/>
          </p:cNvCxnSpPr>
          <p:nvPr/>
        </p:nvCxnSpPr>
        <p:spPr>
          <a:xfrm>
            <a:off x="5759777" y="4618411"/>
            <a:ext cx="1870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4BB47B78-B1C4-1AC0-D81A-231D421665CF}"/>
              </a:ext>
            </a:extLst>
          </p:cNvPr>
          <p:cNvCxnSpPr/>
          <p:nvPr/>
        </p:nvCxnSpPr>
        <p:spPr>
          <a:xfrm>
            <a:off x="5940282" y="4344407"/>
            <a:ext cx="0" cy="519416"/>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7C23D417-A40F-2F20-0D64-63450EA88990}"/>
              </a:ext>
            </a:extLst>
          </p:cNvPr>
          <p:cNvCxnSpPr>
            <a:cxnSpLocks/>
          </p:cNvCxnSpPr>
          <p:nvPr/>
        </p:nvCxnSpPr>
        <p:spPr>
          <a:xfrm flipV="1">
            <a:off x="7368568" y="5735062"/>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2252E7FC-A2DB-B45C-1ED6-A1A1953200BC}"/>
              </a:ext>
            </a:extLst>
          </p:cNvPr>
          <p:cNvCxnSpPr>
            <a:cxnSpLocks/>
          </p:cNvCxnSpPr>
          <p:nvPr/>
        </p:nvCxnSpPr>
        <p:spPr>
          <a:xfrm flipV="1">
            <a:off x="7130186" y="5744344"/>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04ECD829-3DA9-24B7-84CA-6EFED897079E}"/>
              </a:ext>
            </a:extLst>
          </p:cNvPr>
          <p:cNvCxnSpPr>
            <a:cxnSpLocks/>
          </p:cNvCxnSpPr>
          <p:nvPr/>
        </p:nvCxnSpPr>
        <p:spPr>
          <a:xfrm>
            <a:off x="7154762" y="5839942"/>
            <a:ext cx="199627"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9" name="Speech Bubble: Rectangle 58">
            <a:extLst>
              <a:ext uri="{FF2B5EF4-FFF2-40B4-BE49-F238E27FC236}">
                <a16:creationId xmlns:a16="http://schemas.microsoft.com/office/drawing/2014/main" id="{5F08A729-5FDA-62BD-A463-5DFFC48652E8}"/>
              </a:ext>
            </a:extLst>
          </p:cNvPr>
          <p:cNvSpPr/>
          <p:nvPr/>
        </p:nvSpPr>
        <p:spPr>
          <a:xfrm>
            <a:off x="5329549" y="5900851"/>
            <a:ext cx="1378500" cy="346966"/>
          </a:xfrm>
          <a:prstGeom prst="wedgeRectCallout">
            <a:avLst>
              <a:gd name="adj1" fmla="val 79814"/>
              <a:gd name="adj2" fmla="val -50334"/>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RNG_Stop</a:t>
            </a:r>
            <a:endParaRPr lang="en-US" dirty="0"/>
          </a:p>
        </p:txBody>
      </p:sp>
      <p:cxnSp>
        <p:nvCxnSpPr>
          <p:cNvPr id="62" name="Straight Arrow Connector 61">
            <a:extLst>
              <a:ext uri="{FF2B5EF4-FFF2-40B4-BE49-F238E27FC236}">
                <a16:creationId xmlns:a16="http://schemas.microsoft.com/office/drawing/2014/main" id="{3CC3E890-017D-A963-3EC2-43B37E1FC337}"/>
              </a:ext>
            </a:extLst>
          </p:cNvPr>
          <p:cNvCxnSpPr/>
          <p:nvPr/>
        </p:nvCxnSpPr>
        <p:spPr>
          <a:xfrm flipH="1">
            <a:off x="3035820" y="6369383"/>
            <a:ext cx="5743074" cy="0"/>
          </a:xfrm>
          <a:prstGeom prst="straightConnector1">
            <a:avLst/>
          </a:prstGeom>
          <a:ln w="127000">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2EAD7CD7-9059-1FAC-C951-D798A07C117F}"/>
              </a:ext>
            </a:extLst>
          </p:cNvPr>
          <p:cNvSpPr txBox="1"/>
          <p:nvPr/>
        </p:nvSpPr>
        <p:spPr>
          <a:xfrm>
            <a:off x="5400968" y="6377402"/>
            <a:ext cx="1012778" cy="461665"/>
          </a:xfrm>
          <a:prstGeom prst="rect">
            <a:avLst/>
          </a:prstGeom>
          <a:noFill/>
        </p:spPr>
        <p:txBody>
          <a:bodyPr wrap="none" rtlCol="0">
            <a:spAutoFit/>
          </a:bodyPr>
          <a:lstStyle/>
          <a:p>
            <a:r>
              <a:rPr lang="en-US" sz="2400" dirty="0"/>
              <a:t>LEVEL</a:t>
            </a:r>
          </a:p>
        </p:txBody>
      </p:sp>
      <p:sp>
        <p:nvSpPr>
          <p:cNvPr id="64" name="TextBox 63">
            <a:extLst>
              <a:ext uri="{FF2B5EF4-FFF2-40B4-BE49-F238E27FC236}">
                <a16:creationId xmlns:a16="http://schemas.microsoft.com/office/drawing/2014/main" id="{1F060940-F02E-53D1-B161-4C269A0352CB}"/>
              </a:ext>
            </a:extLst>
          </p:cNvPr>
          <p:cNvSpPr txBox="1"/>
          <p:nvPr/>
        </p:nvSpPr>
        <p:spPr>
          <a:xfrm>
            <a:off x="2358903" y="6146569"/>
            <a:ext cx="676917" cy="461665"/>
          </a:xfrm>
          <a:prstGeom prst="rect">
            <a:avLst/>
          </a:prstGeom>
          <a:noFill/>
        </p:spPr>
        <p:txBody>
          <a:bodyPr wrap="none" rtlCol="0">
            <a:spAutoFit/>
          </a:bodyPr>
          <a:lstStyle/>
          <a:p>
            <a:r>
              <a:rPr lang="en-US" sz="2400" dirty="0"/>
              <a:t>Full</a:t>
            </a:r>
          </a:p>
        </p:txBody>
      </p:sp>
      <p:sp>
        <p:nvSpPr>
          <p:cNvPr id="65" name="TextBox 64">
            <a:extLst>
              <a:ext uri="{FF2B5EF4-FFF2-40B4-BE49-F238E27FC236}">
                <a16:creationId xmlns:a16="http://schemas.microsoft.com/office/drawing/2014/main" id="{51AC45A5-30B7-E6CB-1BE8-4537DBB04FC9}"/>
              </a:ext>
            </a:extLst>
          </p:cNvPr>
          <p:cNvSpPr txBox="1"/>
          <p:nvPr/>
        </p:nvSpPr>
        <p:spPr>
          <a:xfrm>
            <a:off x="8766714" y="6146569"/>
            <a:ext cx="1066382" cy="461665"/>
          </a:xfrm>
          <a:prstGeom prst="rect">
            <a:avLst/>
          </a:prstGeom>
          <a:noFill/>
        </p:spPr>
        <p:txBody>
          <a:bodyPr wrap="square" rtlCol="0">
            <a:spAutoFit/>
          </a:bodyPr>
          <a:lstStyle/>
          <a:p>
            <a:r>
              <a:rPr lang="en-US" sz="2400" dirty="0"/>
              <a:t>Empty</a:t>
            </a:r>
          </a:p>
        </p:txBody>
      </p:sp>
      <p:cxnSp>
        <p:nvCxnSpPr>
          <p:cNvPr id="91" name="Straight Arrow Connector 90">
            <a:extLst>
              <a:ext uri="{FF2B5EF4-FFF2-40B4-BE49-F238E27FC236}">
                <a16:creationId xmlns:a16="http://schemas.microsoft.com/office/drawing/2014/main" id="{BDED17EE-825B-8049-F551-47308950F15D}"/>
              </a:ext>
            </a:extLst>
          </p:cNvPr>
          <p:cNvCxnSpPr/>
          <p:nvPr/>
        </p:nvCxnSpPr>
        <p:spPr>
          <a:xfrm flipH="1">
            <a:off x="3140765" y="2895811"/>
            <a:ext cx="5743074" cy="0"/>
          </a:xfrm>
          <a:prstGeom prst="straightConnector1">
            <a:avLst/>
          </a:prstGeom>
          <a:ln w="127000">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a16="http://schemas.microsoft.com/office/drawing/2014/main" id="{B2CFEC1F-B9BF-7604-E5AF-4997CE5B0F07}"/>
              </a:ext>
            </a:extLst>
          </p:cNvPr>
          <p:cNvSpPr txBox="1"/>
          <p:nvPr/>
        </p:nvSpPr>
        <p:spPr>
          <a:xfrm>
            <a:off x="5505913" y="2903830"/>
            <a:ext cx="1012778" cy="461665"/>
          </a:xfrm>
          <a:prstGeom prst="rect">
            <a:avLst/>
          </a:prstGeom>
          <a:noFill/>
        </p:spPr>
        <p:txBody>
          <a:bodyPr wrap="none" rtlCol="0">
            <a:spAutoFit/>
          </a:bodyPr>
          <a:lstStyle/>
          <a:p>
            <a:r>
              <a:rPr lang="en-US" sz="2400" dirty="0"/>
              <a:t>LEVEL</a:t>
            </a:r>
          </a:p>
        </p:txBody>
      </p:sp>
      <p:sp>
        <p:nvSpPr>
          <p:cNvPr id="93" name="TextBox 92">
            <a:extLst>
              <a:ext uri="{FF2B5EF4-FFF2-40B4-BE49-F238E27FC236}">
                <a16:creationId xmlns:a16="http://schemas.microsoft.com/office/drawing/2014/main" id="{164294EC-37BD-B42E-A72D-D3308A4330F3}"/>
              </a:ext>
            </a:extLst>
          </p:cNvPr>
          <p:cNvSpPr txBox="1"/>
          <p:nvPr/>
        </p:nvSpPr>
        <p:spPr>
          <a:xfrm>
            <a:off x="2463848" y="2672997"/>
            <a:ext cx="676917" cy="461665"/>
          </a:xfrm>
          <a:prstGeom prst="rect">
            <a:avLst/>
          </a:prstGeom>
          <a:noFill/>
        </p:spPr>
        <p:txBody>
          <a:bodyPr wrap="none" rtlCol="0">
            <a:spAutoFit/>
          </a:bodyPr>
          <a:lstStyle/>
          <a:p>
            <a:r>
              <a:rPr lang="en-US" sz="2400" dirty="0"/>
              <a:t>Full</a:t>
            </a:r>
          </a:p>
        </p:txBody>
      </p:sp>
      <p:sp>
        <p:nvSpPr>
          <p:cNvPr id="94" name="TextBox 93">
            <a:extLst>
              <a:ext uri="{FF2B5EF4-FFF2-40B4-BE49-F238E27FC236}">
                <a16:creationId xmlns:a16="http://schemas.microsoft.com/office/drawing/2014/main" id="{B6F581BD-F22F-2FDC-18B8-1BCD6251A8AA}"/>
              </a:ext>
            </a:extLst>
          </p:cNvPr>
          <p:cNvSpPr txBox="1"/>
          <p:nvPr/>
        </p:nvSpPr>
        <p:spPr>
          <a:xfrm>
            <a:off x="8871659" y="2672997"/>
            <a:ext cx="1066382" cy="461665"/>
          </a:xfrm>
          <a:prstGeom prst="rect">
            <a:avLst/>
          </a:prstGeom>
          <a:noFill/>
        </p:spPr>
        <p:txBody>
          <a:bodyPr wrap="square" rtlCol="0">
            <a:spAutoFit/>
          </a:bodyPr>
          <a:lstStyle/>
          <a:p>
            <a:r>
              <a:rPr lang="en-US" sz="2400" dirty="0"/>
              <a:t>Empty</a:t>
            </a:r>
          </a:p>
        </p:txBody>
      </p:sp>
      <p:sp>
        <p:nvSpPr>
          <p:cNvPr id="2" name="Rectangle 1">
            <a:extLst>
              <a:ext uri="{FF2B5EF4-FFF2-40B4-BE49-F238E27FC236}">
                <a16:creationId xmlns:a16="http://schemas.microsoft.com/office/drawing/2014/main" id="{AF4E52E4-1CDD-FC22-3101-87134DC1C825}"/>
              </a:ext>
            </a:extLst>
          </p:cNvPr>
          <p:cNvSpPr/>
          <p:nvPr/>
        </p:nvSpPr>
        <p:spPr>
          <a:xfrm>
            <a:off x="986536" y="3199096"/>
            <a:ext cx="474558" cy="16927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207935AB-C49D-FF6F-0FDB-562D86806EDD}"/>
              </a:ext>
            </a:extLst>
          </p:cNvPr>
          <p:cNvCxnSpPr/>
          <p:nvPr/>
        </p:nvCxnSpPr>
        <p:spPr>
          <a:xfrm flipV="1">
            <a:off x="1118888" y="3199096"/>
            <a:ext cx="0" cy="1692797"/>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969638CD-72B1-CEB0-2278-907D8A271AD5}"/>
              </a:ext>
            </a:extLst>
          </p:cNvPr>
          <p:cNvCxnSpPr>
            <a:cxnSpLocks/>
            <a:stCxn id="2" idx="0"/>
          </p:cNvCxnSpPr>
          <p:nvPr/>
        </p:nvCxnSpPr>
        <p:spPr>
          <a:xfrm>
            <a:off x="1223815" y="3199096"/>
            <a:ext cx="5790" cy="178539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A5D2D302-C80F-0557-6D3D-E01E2EE14A59}"/>
              </a:ext>
            </a:extLst>
          </p:cNvPr>
          <p:cNvCxnSpPr>
            <a:cxnSpLocks/>
          </p:cNvCxnSpPr>
          <p:nvPr/>
        </p:nvCxnSpPr>
        <p:spPr>
          <a:xfrm flipV="1">
            <a:off x="1461094" y="2957911"/>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63799E65-B1D7-4AB2-90D0-2647FFD07D48}"/>
              </a:ext>
            </a:extLst>
          </p:cNvPr>
          <p:cNvCxnSpPr>
            <a:cxnSpLocks/>
          </p:cNvCxnSpPr>
          <p:nvPr/>
        </p:nvCxnSpPr>
        <p:spPr>
          <a:xfrm flipV="1">
            <a:off x="977388" y="2967193"/>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82E3AD1E-4C4E-77BE-394A-A65B08A0346E}"/>
              </a:ext>
            </a:extLst>
          </p:cNvPr>
          <p:cNvCxnSpPr/>
          <p:nvPr/>
        </p:nvCxnSpPr>
        <p:spPr>
          <a:xfrm>
            <a:off x="1001964" y="3062791"/>
            <a:ext cx="45913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0C4FEC4A-FB33-BBB2-6850-C2ADCDEF1586}"/>
              </a:ext>
            </a:extLst>
          </p:cNvPr>
          <p:cNvCxnSpPr>
            <a:cxnSpLocks/>
          </p:cNvCxnSpPr>
          <p:nvPr/>
        </p:nvCxnSpPr>
        <p:spPr>
          <a:xfrm flipH="1">
            <a:off x="1155205" y="4776327"/>
            <a:ext cx="5391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D8065D95-68B6-5F0F-A25D-ACF727F58B72}"/>
              </a:ext>
            </a:extLst>
          </p:cNvPr>
          <p:cNvCxnSpPr>
            <a:cxnSpLocks/>
          </p:cNvCxnSpPr>
          <p:nvPr/>
        </p:nvCxnSpPr>
        <p:spPr>
          <a:xfrm>
            <a:off x="1024188" y="5067912"/>
            <a:ext cx="199627"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0104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5A7583-2161-616C-40AE-F28926B9B5C7}"/>
              </a:ext>
            </a:extLst>
          </p:cNvPr>
          <p:cNvPicPr>
            <a:picLocks noChangeAspect="1"/>
          </p:cNvPicPr>
          <p:nvPr/>
        </p:nvPicPr>
        <p:blipFill>
          <a:blip r:embed="rId3"/>
          <a:stretch>
            <a:fillRect/>
          </a:stretch>
        </p:blipFill>
        <p:spPr>
          <a:xfrm>
            <a:off x="1942520" y="594917"/>
            <a:ext cx="8306959" cy="5668166"/>
          </a:xfrm>
          <a:prstGeom prst="rect">
            <a:avLst/>
          </a:prstGeom>
        </p:spPr>
      </p:pic>
      <p:sp>
        <p:nvSpPr>
          <p:cNvPr id="10" name="Speech Bubble: Rectangle with Corners Rounded 9">
            <a:extLst>
              <a:ext uri="{FF2B5EF4-FFF2-40B4-BE49-F238E27FC236}">
                <a16:creationId xmlns:a16="http://schemas.microsoft.com/office/drawing/2014/main" id="{6D2F5585-D8ED-81EA-D23F-E25EE67B7B69}"/>
              </a:ext>
            </a:extLst>
          </p:cNvPr>
          <p:cNvSpPr/>
          <p:nvPr/>
        </p:nvSpPr>
        <p:spPr>
          <a:xfrm>
            <a:off x="4451238" y="372375"/>
            <a:ext cx="1200150" cy="609600"/>
          </a:xfrm>
          <a:prstGeom prst="wedgeRoundRectCallout">
            <a:avLst>
              <a:gd name="adj1" fmla="val -69620"/>
              <a:gd name="adj2" fmla="val 12220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Numeric</a:t>
            </a:r>
          </a:p>
          <a:p>
            <a:pPr algn="ctr"/>
            <a:r>
              <a:rPr lang="en-US" dirty="0"/>
              <a:t>Outputs</a:t>
            </a:r>
          </a:p>
        </p:txBody>
      </p:sp>
      <p:sp>
        <p:nvSpPr>
          <p:cNvPr id="11" name="Speech Bubble: Rectangle with Corners Rounded 10">
            <a:extLst>
              <a:ext uri="{FF2B5EF4-FFF2-40B4-BE49-F238E27FC236}">
                <a16:creationId xmlns:a16="http://schemas.microsoft.com/office/drawing/2014/main" id="{F54BC3D4-EC9E-AD07-3ECC-B6C8681DE0E8}"/>
              </a:ext>
            </a:extLst>
          </p:cNvPr>
          <p:cNvSpPr/>
          <p:nvPr/>
        </p:nvSpPr>
        <p:spPr>
          <a:xfrm>
            <a:off x="8398398" y="1384311"/>
            <a:ext cx="1769730" cy="609600"/>
          </a:xfrm>
          <a:prstGeom prst="wedgeRoundRectCallout">
            <a:avLst>
              <a:gd name="adj1" fmla="val -46369"/>
              <a:gd name="adj2" fmla="val -937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Protocol</a:t>
            </a:r>
          </a:p>
          <a:p>
            <a:pPr algn="ctr"/>
            <a:r>
              <a:rPr lang="en-US" dirty="0"/>
              <a:t>Current State</a:t>
            </a:r>
          </a:p>
        </p:txBody>
      </p:sp>
      <p:sp>
        <p:nvSpPr>
          <p:cNvPr id="12" name="Speech Bubble: Rectangle with Corners Rounded 11">
            <a:extLst>
              <a:ext uri="{FF2B5EF4-FFF2-40B4-BE49-F238E27FC236}">
                <a16:creationId xmlns:a16="http://schemas.microsoft.com/office/drawing/2014/main" id="{38E39CC5-CAE3-9053-952C-9BFD21EE7226}"/>
              </a:ext>
            </a:extLst>
          </p:cNvPr>
          <p:cNvSpPr/>
          <p:nvPr/>
        </p:nvSpPr>
        <p:spPr>
          <a:xfrm>
            <a:off x="7380366" y="5168889"/>
            <a:ext cx="1769730" cy="609600"/>
          </a:xfrm>
          <a:prstGeom prst="wedgeRoundRectCallout">
            <a:avLst>
              <a:gd name="adj1" fmla="val -46369"/>
              <a:gd name="adj2" fmla="val -937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 A &amp; Ch B</a:t>
            </a:r>
          </a:p>
          <a:p>
            <a:pPr algn="ctr"/>
            <a:r>
              <a:rPr lang="en-US" dirty="0"/>
              <a:t>Resistance</a:t>
            </a:r>
          </a:p>
        </p:txBody>
      </p:sp>
      <p:sp>
        <p:nvSpPr>
          <p:cNvPr id="13" name="Speech Bubble: Rectangle with Corners Rounded 12">
            <a:extLst>
              <a:ext uri="{FF2B5EF4-FFF2-40B4-BE49-F238E27FC236}">
                <a16:creationId xmlns:a16="http://schemas.microsoft.com/office/drawing/2014/main" id="{AED94725-2CA4-309E-1CDF-BD43AA323D8A}"/>
              </a:ext>
            </a:extLst>
          </p:cNvPr>
          <p:cNvSpPr/>
          <p:nvPr/>
        </p:nvSpPr>
        <p:spPr>
          <a:xfrm>
            <a:off x="4114800" y="3565641"/>
            <a:ext cx="2106168" cy="609600"/>
          </a:xfrm>
          <a:prstGeom prst="wedgeRoundRectCallout">
            <a:avLst>
              <a:gd name="adj1" fmla="val 61619"/>
              <a:gd name="adj2" fmla="val 11170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Level Filling Shown</a:t>
            </a:r>
          </a:p>
          <a:p>
            <a:pPr algn="ctr"/>
            <a:r>
              <a:rPr lang="en-US" sz="1400" dirty="0"/>
              <a:t>(opposite of ATP Spec}</a:t>
            </a:r>
          </a:p>
        </p:txBody>
      </p:sp>
      <p:sp>
        <p:nvSpPr>
          <p:cNvPr id="14" name="Speech Bubble: Rectangle with Corners Rounded 13">
            <a:extLst>
              <a:ext uri="{FF2B5EF4-FFF2-40B4-BE49-F238E27FC236}">
                <a16:creationId xmlns:a16="http://schemas.microsoft.com/office/drawing/2014/main" id="{E582A454-E801-79F6-D794-384FA010F6FB}"/>
              </a:ext>
            </a:extLst>
          </p:cNvPr>
          <p:cNvSpPr/>
          <p:nvPr/>
        </p:nvSpPr>
        <p:spPr>
          <a:xfrm>
            <a:off x="3701430" y="2379929"/>
            <a:ext cx="960120" cy="374943"/>
          </a:xfrm>
          <a:prstGeom prst="wedgeRoundRectCallout">
            <a:avLst>
              <a:gd name="adj1" fmla="val -90762"/>
              <a:gd name="adj2" fmla="val 3520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FULL</a:t>
            </a:r>
          </a:p>
        </p:txBody>
      </p:sp>
      <p:sp>
        <p:nvSpPr>
          <p:cNvPr id="15" name="Speech Bubble: Rectangle with Corners Rounded 14">
            <a:extLst>
              <a:ext uri="{FF2B5EF4-FFF2-40B4-BE49-F238E27FC236}">
                <a16:creationId xmlns:a16="http://schemas.microsoft.com/office/drawing/2014/main" id="{C8C7C2A4-870D-DDEC-D268-B280E0F5294C}"/>
              </a:ext>
            </a:extLst>
          </p:cNvPr>
          <p:cNvSpPr/>
          <p:nvPr/>
        </p:nvSpPr>
        <p:spPr>
          <a:xfrm>
            <a:off x="3851515" y="5384741"/>
            <a:ext cx="960120" cy="374942"/>
          </a:xfrm>
          <a:prstGeom prst="wedgeRoundRectCallout">
            <a:avLst>
              <a:gd name="adj1" fmla="val -96476"/>
              <a:gd name="adj2" fmla="val -21111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EMPTY</a:t>
            </a:r>
          </a:p>
        </p:txBody>
      </p:sp>
    </p:spTree>
    <p:extLst>
      <p:ext uri="{BB962C8B-B14F-4D97-AF65-F5344CB8AC3E}">
        <p14:creationId xmlns:p14="http://schemas.microsoft.com/office/powerpoint/2010/main" val="2709220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F20AE7-EC76-5CB0-CB26-BDBF4B816BB6}"/>
              </a:ext>
            </a:extLst>
          </p:cNvPr>
          <p:cNvPicPr>
            <a:picLocks noChangeAspect="1"/>
          </p:cNvPicPr>
          <p:nvPr/>
        </p:nvPicPr>
        <p:blipFill>
          <a:blip r:embed="rId2"/>
          <a:stretch>
            <a:fillRect/>
          </a:stretch>
        </p:blipFill>
        <p:spPr>
          <a:xfrm>
            <a:off x="2154661" y="2082768"/>
            <a:ext cx="8192643" cy="2857899"/>
          </a:xfrm>
          <a:prstGeom prst="rect">
            <a:avLst/>
          </a:prstGeom>
        </p:spPr>
      </p:pic>
      <p:sp>
        <p:nvSpPr>
          <p:cNvPr id="6" name="Speech Bubble: Rectangle with Corners Rounded 5">
            <a:extLst>
              <a:ext uri="{FF2B5EF4-FFF2-40B4-BE49-F238E27FC236}">
                <a16:creationId xmlns:a16="http://schemas.microsoft.com/office/drawing/2014/main" id="{567779E4-904D-8043-FD77-89E21AC23E5A}"/>
              </a:ext>
            </a:extLst>
          </p:cNvPr>
          <p:cNvSpPr/>
          <p:nvPr/>
        </p:nvSpPr>
        <p:spPr>
          <a:xfrm>
            <a:off x="3789461" y="1806067"/>
            <a:ext cx="1336914" cy="374943"/>
          </a:xfrm>
          <a:prstGeom prst="wedgeRoundRectCallout">
            <a:avLst>
              <a:gd name="adj1" fmla="val -49029"/>
              <a:gd name="adj2" fmla="val 14652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Status</a:t>
            </a:r>
          </a:p>
        </p:txBody>
      </p:sp>
      <p:sp>
        <p:nvSpPr>
          <p:cNvPr id="2" name="Speech Bubble: Rectangle with Corners Rounded 1">
            <a:extLst>
              <a:ext uri="{FF2B5EF4-FFF2-40B4-BE49-F238E27FC236}">
                <a16:creationId xmlns:a16="http://schemas.microsoft.com/office/drawing/2014/main" id="{52EACFEC-AA87-E212-7AC7-44C58A0C350A}"/>
              </a:ext>
            </a:extLst>
          </p:cNvPr>
          <p:cNvSpPr/>
          <p:nvPr/>
        </p:nvSpPr>
        <p:spPr>
          <a:xfrm>
            <a:off x="7444477" y="1712331"/>
            <a:ext cx="1336914" cy="562414"/>
          </a:xfrm>
          <a:prstGeom prst="wedgeRoundRectCallout">
            <a:avLst>
              <a:gd name="adj1" fmla="val -31640"/>
              <a:gd name="adj2" fmla="val 1423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Mode Select</a:t>
            </a:r>
          </a:p>
        </p:txBody>
      </p:sp>
      <p:sp>
        <p:nvSpPr>
          <p:cNvPr id="3" name="Speech Bubble: Rectangle with Corners Rounded 2">
            <a:extLst>
              <a:ext uri="{FF2B5EF4-FFF2-40B4-BE49-F238E27FC236}">
                <a16:creationId xmlns:a16="http://schemas.microsoft.com/office/drawing/2014/main" id="{72EE5722-839D-ED82-803E-A81EB8A3A9C6}"/>
              </a:ext>
            </a:extLst>
          </p:cNvPr>
          <p:cNvSpPr/>
          <p:nvPr/>
        </p:nvSpPr>
        <p:spPr>
          <a:xfrm>
            <a:off x="9255196" y="1663211"/>
            <a:ext cx="1336914" cy="562414"/>
          </a:xfrm>
          <a:prstGeom prst="wedgeRoundRectCallout">
            <a:avLst>
              <a:gd name="adj1" fmla="val -31640"/>
              <a:gd name="adj2" fmla="val 1423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Manual</a:t>
            </a:r>
          </a:p>
          <a:p>
            <a:pPr algn="ctr"/>
            <a:r>
              <a:rPr lang="en-US" dirty="0"/>
              <a:t>Controls</a:t>
            </a:r>
          </a:p>
        </p:txBody>
      </p:sp>
      <p:sp>
        <p:nvSpPr>
          <p:cNvPr id="4" name="Speech Bubble: Rectangle with Corners Rounded 3">
            <a:extLst>
              <a:ext uri="{FF2B5EF4-FFF2-40B4-BE49-F238E27FC236}">
                <a16:creationId xmlns:a16="http://schemas.microsoft.com/office/drawing/2014/main" id="{CE184450-9138-287C-53A3-211026D8E921}"/>
              </a:ext>
            </a:extLst>
          </p:cNvPr>
          <p:cNvSpPr/>
          <p:nvPr/>
        </p:nvSpPr>
        <p:spPr>
          <a:xfrm>
            <a:off x="5728713" y="1616343"/>
            <a:ext cx="1336914" cy="562414"/>
          </a:xfrm>
          <a:prstGeom prst="wedgeRoundRectCallout">
            <a:avLst>
              <a:gd name="adj1" fmla="val -31640"/>
              <a:gd name="adj2" fmla="val 1423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Automatic </a:t>
            </a:r>
          </a:p>
          <a:p>
            <a:pPr algn="ctr"/>
            <a:r>
              <a:rPr lang="en-US" dirty="0"/>
              <a:t>Controls</a:t>
            </a:r>
          </a:p>
        </p:txBody>
      </p:sp>
    </p:spTree>
    <p:extLst>
      <p:ext uri="{BB962C8B-B14F-4D97-AF65-F5344CB8AC3E}">
        <p14:creationId xmlns:p14="http://schemas.microsoft.com/office/powerpoint/2010/main" val="4195737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A72CC-BCF0-A792-83B0-E930DC8F244E}"/>
              </a:ext>
            </a:extLst>
          </p:cNvPr>
          <p:cNvPicPr>
            <a:picLocks noChangeAspect="1"/>
          </p:cNvPicPr>
          <p:nvPr/>
        </p:nvPicPr>
        <p:blipFill>
          <a:blip r:embed="rId2"/>
          <a:stretch>
            <a:fillRect/>
          </a:stretch>
        </p:blipFill>
        <p:spPr>
          <a:xfrm>
            <a:off x="477490" y="907572"/>
            <a:ext cx="6525536" cy="4143953"/>
          </a:xfrm>
          <a:prstGeom prst="rect">
            <a:avLst/>
          </a:prstGeom>
        </p:spPr>
      </p:pic>
      <p:sp>
        <p:nvSpPr>
          <p:cNvPr id="6" name="Speech Bubble: Rectangle with Corners Rounded 5">
            <a:extLst>
              <a:ext uri="{FF2B5EF4-FFF2-40B4-BE49-F238E27FC236}">
                <a16:creationId xmlns:a16="http://schemas.microsoft.com/office/drawing/2014/main" id="{F2F15684-B257-8A85-D02D-00B501F34C6D}"/>
              </a:ext>
            </a:extLst>
          </p:cNvPr>
          <p:cNvSpPr/>
          <p:nvPr/>
        </p:nvSpPr>
        <p:spPr>
          <a:xfrm>
            <a:off x="3771255" y="3813505"/>
            <a:ext cx="1854632" cy="619010"/>
          </a:xfrm>
          <a:prstGeom prst="wedgeRoundRectCallout">
            <a:avLst>
              <a:gd name="adj1" fmla="val -40914"/>
              <a:gd name="adj2" fmla="val -131393"/>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Raw Laser Value (per ATP)</a:t>
            </a:r>
          </a:p>
        </p:txBody>
      </p:sp>
      <p:sp>
        <p:nvSpPr>
          <p:cNvPr id="7" name="Speech Bubble: Rectangle with Corners Rounded 6">
            <a:extLst>
              <a:ext uri="{FF2B5EF4-FFF2-40B4-BE49-F238E27FC236}">
                <a16:creationId xmlns:a16="http://schemas.microsoft.com/office/drawing/2014/main" id="{8DF3183A-A814-A5DF-6E5D-79C1E8765E93}"/>
              </a:ext>
            </a:extLst>
          </p:cNvPr>
          <p:cNvSpPr/>
          <p:nvPr/>
        </p:nvSpPr>
        <p:spPr>
          <a:xfrm>
            <a:off x="3071800" y="4633072"/>
            <a:ext cx="1701677" cy="619010"/>
          </a:xfrm>
          <a:prstGeom prst="wedgeRoundRectCallout">
            <a:avLst>
              <a:gd name="adj1" fmla="val -72791"/>
              <a:gd name="adj2" fmla="val -17395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Depth Gauge Reading</a:t>
            </a:r>
          </a:p>
        </p:txBody>
      </p:sp>
      <p:pic>
        <p:nvPicPr>
          <p:cNvPr id="9" name="Picture 8">
            <a:extLst>
              <a:ext uri="{FF2B5EF4-FFF2-40B4-BE49-F238E27FC236}">
                <a16:creationId xmlns:a16="http://schemas.microsoft.com/office/drawing/2014/main" id="{DDADBC94-7428-5B86-D900-B72B2720B06D}"/>
              </a:ext>
            </a:extLst>
          </p:cNvPr>
          <p:cNvPicPr>
            <a:picLocks noChangeAspect="1"/>
          </p:cNvPicPr>
          <p:nvPr/>
        </p:nvPicPr>
        <p:blipFill>
          <a:blip r:embed="rId3"/>
          <a:stretch>
            <a:fillRect/>
          </a:stretch>
        </p:blipFill>
        <p:spPr>
          <a:xfrm>
            <a:off x="7349970" y="2183179"/>
            <a:ext cx="3753374" cy="2057687"/>
          </a:xfrm>
          <a:prstGeom prst="rect">
            <a:avLst/>
          </a:prstGeom>
        </p:spPr>
      </p:pic>
      <p:sp>
        <p:nvSpPr>
          <p:cNvPr id="10" name="Speech Bubble: Rectangle with Corners Rounded 9">
            <a:extLst>
              <a:ext uri="{FF2B5EF4-FFF2-40B4-BE49-F238E27FC236}">
                <a16:creationId xmlns:a16="http://schemas.microsoft.com/office/drawing/2014/main" id="{C6C90268-1B70-AB05-87BA-FDC20364807D}"/>
              </a:ext>
            </a:extLst>
          </p:cNvPr>
          <p:cNvSpPr/>
          <p:nvPr/>
        </p:nvSpPr>
        <p:spPr>
          <a:xfrm>
            <a:off x="8980252" y="2979548"/>
            <a:ext cx="1701677" cy="619010"/>
          </a:xfrm>
          <a:prstGeom prst="wedgeRoundRectCallout">
            <a:avLst>
              <a:gd name="adj1" fmla="val -78256"/>
              <a:gd name="adj2" fmla="val 1883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Depth Gauge Reading</a:t>
            </a:r>
          </a:p>
        </p:txBody>
      </p:sp>
    </p:spTree>
    <p:extLst>
      <p:ext uri="{BB962C8B-B14F-4D97-AF65-F5344CB8AC3E}">
        <p14:creationId xmlns:p14="http://schemas.microsoft.com/office/powerpoint/2010/main" val="3866920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CD13C9-4047-ECF6-D175-4099242C1BA3}"/>
              </a:ext>
            </a:extLst>
          </p:cNvPr>
          <p:cNvPicPr>
            <a:picLocks noChangeAspect="1"/>
          </p:cNvPicPr>
          <p:nvPr/>
        </p:nvPicPr>
        <p:blipFill>
          <a:blip r:embed="rId3"/>
          <a:stretch>
            <a:fillRect/>
          </a:stretch>
        </p:blipFill>
        <p:spPr>
          <a:xfrm>
            <a:off x="271893" y="0"/>
            <a:ext cx="2376820" cy="1948135"/>
          </a:xfrm>
          <a:prstGeom prst="rect">
            <a:avLst/>
          </a:prstGeom>
        </p:spPr>
      </p:pic>
      <p:pic>
        <p:nvPicPr>
          <p:cNvPr id="7" name="Picture 6">
            <a:extLst>
              <a:ext uri="{FF2B5EF4-FFF2-40B4-BE49-F238E27FC236}">
                <a16:creationId xmlns:a16="http://schemas.microsoft.com/office/drawing/2014/main" id="{776BBBDF-DF88-6CBE-674E-A40EDF995CEC}"/>
              </a:ext>
            </a:extLst>
          </p:cNvPr>
          <p:cNvPicPr>
            <a:picLocks noChangeAspect="1"/>
          </p:cNvPicPr>
          <p:nvPr/>
        </p:nvPicPr>
        <p:blipFill>
          <a:blip r:embed="rId4"/>
          <a:stretch>
            <a:fillRect/>
          </a:stretch>
        </p:blipFill>
        <p:spPr>
          <a:xfrm>
            <a:off x="137160" y="1862100"/>
            <a:ext cx="3004844" cy="4054068"/>
          </a:xfrm>
          <a:prstGeom prst="rect">
            <a:avLst/>
          </a:prstGeom>
        </p:spPr>
      </p:pic>
      <p:pic>
        <p:nvPicPr>
          <p:cNvPr id="9" name="Picture 8">
            <a:extLst>
              <a:ext uri="{FF2B5EF4-FFF2-40B4-BE49-F238E27FC236}">
                <a16:creationId xmlns:a16="http://schemas.microsoft.com/office/drawing/2014/main" id="{2F05DA1C-CBCB-742B-70F6-97CD0D5AE2E5}"/>
              </a:ext>
            </a:extLst>
          </p:cNvPr>
          <p:cNvPicPr>
            <a:picLocks noChangeAspect="1"/>
          </p:cNvPicPr>
          <p:nvPr/>
        </p:nvPicPr>
        <p:blipFill>
          <a:blip r:embed="rId5"/>
          <a:stretch>
            <a:fillRect/>
          </a:stretch>
        </p:blipFill>
        <p:spPr>
          <a:xfrm>
            <a:off x="3755757" y="569474"/>
            <a:ext cx="8299083" cy="5034555"/>
          </a:xfrm>
          <a:prstGeom prst="rect">
            <a:avLst/>
          </a:prstGeom>
        </p:spPr>
      </p:pic>
    </p:spTree>
    <p:extLst>
      <p:ext uri="{BB962C8B-B14F-4D97-AF65-F5344CB8AC3E}">
        <p14:creationId xmlns:p14="http://schemas.microsoft.com/office/powerpoint/2010/main" val="1501608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4064A6-9AF4-956F-E677-199B3AADBCC0}"/>
              </a:ext>
            </a:extLst>
          </p:cNvPr>
          <p:cNvPicPr>
            <a:picLocks noChangeAspect="1"/>
          </p:cNvPicPr>
          <p:nvPr/>
        </p:nvPicPr>
        <p:blipFill>
          <a:blip r:embed="rId2"/>
          <a:stretch>
            <a:fillRect/>
          </a:stretch>
        </p:blipFill>
        <p:spPr>
          <a:xfrm>
            <a:off x="866045" y="604443"/>
            <a:ext cx="10082868" cy="5445483"/>
          </a:xfrm>
          <a:prstGeom prst="rect">
            <a:avLst/>
          </a:prstGeom>
        </p:spPr>
      </p:pic>
    </p:spTree>
    <p:extLst>
      <p:ext uri="{BB962C8B-B14F-4D97-AF65-F5344CB8AC3E}">
        <p14:creationId xmlns:p14="http://schemas.microsoft.com/office/powerpoint/2010/main" val="817887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D6E5226-EFEC-7A06-F0BC-2C5EC9DE1B86}"/>
              </a:ext>
            </a:extLst>
          </p:cNvPr>
          <p:cNvSpPr/>
          <p:nvPr/>
        </p:nvSpPr>
        <p:spPr>
          <a:xfrm>
            <a:off x="234868" y="2083241"/>
            <a:ext cx="1733551" cy="1135585"/>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327724">
                <a:moveTo>
                  <a:pt x="0" y="1315024"/>
                </a:moveTo>
                <a:lnTo>
                  <a:pt x="222250" y="1245174"/>
                </a:lnTo>
                <a:cubicBezTo>
                  <a:pt x="292100" y="1214482"/>
                  <a:pt x="363008" y="1159449"/>
                  <a:pt x="419100" y="1099124"/>
                </a:cubicBezTo>
                <a:cubicBezTo>
                  <a:pt x="475192" y="1038799"/>
                  <a:pt x="506942" y="1020807"/>
                  <a:pt x="558800" y="883224"/>
                </a:cubicBezTo>
                <a:cubicBezTo>
                  <a:pt x="610658" y="745641"/>
                  <a:pt x="688975" y="411207"/>
                  <a:pt x="730250" y="273624"/>
                </a:cubicBezTo>
                <a:cubicBezTo>
                  <a:pt x="771525" y="136041"/>
                  <a:pt x="783167" y="103232"/>
                  <a:pt x="806450" y="57724"/>
                </a:cubicBezTo>
                <a:cubicBezTo>
                  <a:pt x="829733" y="12216"/>
                  <a:pt x="844897" y="-3312"/>
                  <a:pt x="869950" y="574"/>
                </a:cubicBezTo>
                <a:cubicBezTo>
                  <a:pt x="895003" y="4460"/>
                  <a:pt x="922895" y="-9155"/>
                  <a:pt x="956766" y="81040"/>
                </a:cubicBezTo>
                <a:cubicBezTo>
                  <a:pt x="990637" y="171235"/>
                  <a:pt x="1039426" y="413573"/>
                  <a:pt x="1073174" y="541746"/>
                </a:cubicBezTo>
                <a:cubicBezTo>
                  <a:pt x="1106922" y="669919"/>
                  <a:pt x="1126565" y="760474"/>
                  <a:pt x="1159255" y="850077"/>
                </a:cubicBezTo>
                <a:cubicBezTo>
                  <a:pt x="1191945" y="939680"/>
                  <a:pt x="1231806" y="1021980"/>
                  <a:pt x="1269313" y="1079363"/>
                </a:cubicBezTo>
                <a:cubicBezTo>
                  <a:pt x="1306821" y="1136746"/>
                  <a:pt x="1316452" y="1158272"/>
                  <a:pt x="1384300" y="1194374"/>
                </a:cubicBezTo>
                <a:cubicBezTo>
                  <a:pt x="1452148" y="1230476"/>
                  <a:pt x="1618192" y="1273749"/>
                  <a:pt x="1676400" y="1295974"/>
                </a:cubicBezTo>
                <a:cubicBezTo>
                  <a:pt x="1734608" y="1318199"/>
                  <a:pt x="1733550" y="1327724"/>
                  <a:pt x="1733550" y="1327724"/>
                </a:cubicBezTo>
                <a:lnTo>
                  <a:pt x="0" y="1315024"/>
                </a:lnTo>
                <a:close/>
              </a:path>
            </a:pathLst>
          </a:cu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Freeform: Shape 6">
            <a:extLst>
              <a:ext uri="{FF2B5EF4-FFF2-40B4-BE49-F238E27FC236}">
                <a16:creationId xmlns:a16="http://schemas.microsoft.com/office/drawing/2014/main" id="{FFBC4603-0BF0-0100-B290-AF8BEFA75AFA}"/>
              </a:ext>
            </a:extLst>
          </p:cNvPr>
          <p:cNvSpPr/>
          <p:nvPr/>
        </p:nvSpPr>
        <p:spPr>
          <a:xfrm>
            <a:off x="1033104" y="1891103"/>
            <a:ext cx="733488" cy="1327724"/>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327724">
                <a:moveTo>
                  <a:pt x="0" y="1315024"/>
                </a:moveTo>
                <a:lnTo>
                  <a:pt x="222250" y="1245174"/>
                </a:lnTo>
                <a:cubicBezTo>
                  <a:pt x="292100" y="1214482"/>
                  <a:pt x="363008" y="1159449"/>
                  <a:pt x="419100" y="1099124"/>
                </a:cubicBezTo>
                <a:cubicBezTo>
                  <a:pt x="475192" y="1038799"/>
                  <a:pt x="506942" y="1020807"/>
                  <a:pt x="558800" y="883224"/>
                </a:cubicBezTo>
                <a:cubicBezTo>
                  <a:pt x="610658" y="745641"/>
                  <a:pt x="688975" y="411207"/>
                  <a:pt x="730250" y="273624"/>
                </a:cubicBezTo>
                <a:cubicBezTo>
                  <a:pt x="771525" y="136041"/>
                  <a:pt x="783167" y="103232"/>
                  <a:pt x="806450" y="57724"/>
                </a:cubicBezTo>
                <a:cubicBezTo>
                  <a:pt x="829733" y="12216"/>
                  <a:pt x="844897" y="-3312"/>
                  <a:pt x="869950" y="574"/>
                </a:cubicBezTo>
                <a:cubicBezTo>
                  <a:pt x="895003" y="4460"/>
                  <a:pt x="922895" y="-9155"/>
                  <a:pt x="956766" y="81040"/>
                </a:cubicBezTo>
                <a:cubicBezTo>
                  <a:pt x="990637" y="171235"/>
                  <a:pt x="1039426" y="413573"/>
                  <a:pt x="1073174" y="541746"/>
                </a:cubicBezTo>
                <a:cubicBezTo>
                  <a:pt x="1106922" y="669919"/>
                  <a:pt x="1126565" y="760474"/>
                  <a:pt x="1159255" y="850077"/>
                </a:cubicBezTo>
                <a:cubicBezTo>
                  <a:pt x="1191945" y="939680"/>
                  <a:pt x="1231806" y="1021980"/>
                  <a:pt x="1269313" y="1079363"/>
                </a:cubicBezTo>
                <a:cubicBezTo>
                  <a:pt x="1306821" y="1136746"/>
                  <a:pt x="1316452" y="1158272"/>
                  <a:pt x="1384300" y="1194374"/>
                </a:cubicBezTo>
                <a:cubicBezTo>
                  <a:pt x="1452148" y="1230476"/>
                  <a:pt x="1618192" y="1273749"/>
                  <a:pt x="1676400" y="1295974"/>
                </a:cubicBezTo>
                <a:cubicBezTo>
                  <a:pt x="1734608" y="1318199"/>
                  <a:pt x="1733550" y="1327724"/>
                  <a:pt x="1733550" y="1327724"/>
                </a:cubicBezTo>
                <a:lnTo>
                  <a:pt x="0" y="1315024"/>
                </a:lnTo>
                <a:close/>
              </a:path>
            </a:pathLst>
          </a:cu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8" name="Freeform: Shape 7">
            <a:extLst>
              <a:ext uri="{FF2B5EF4-FFF2-40B4-BE49-F238E27FC236}">
                <a16:creationId xmlns:a16="http://schemas.microsoft.com/office/drawing/2014/main" id="{46D9FEB8-D12F-9998-A62E-6876411F327E}"/>
              </a:ext>
            </a:extLst>
          </p:cNvPr>
          <p:cNvSpPr/>
          <p:nvPr/>
        </p:nvSpPr>
        <p:spPr>
          <a:xfrm>
            <a:off x="1234931" y="1891103"/>
            <a:ext cx="733488" cy="1327724"/>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327724">
                <a:moveTo>
                  <a:pt x="0" y="1315024"/>
                </a:moveTo>
                <a:lnTo>
                  <a:pt x="222250" y="1245174"/>
                </a:lnTo>
                <a:cubicBezTo>
                  <a:pt x="292100" y="1214482"/>
                  <a:pt x="363008" y="1159449"/>
                  <a:pt x="419100" y="1099124"/>
                </a:cubicBezTo>
                <a:cubicBezTo>
                  <a:pt x="475192" y="1038799"/>
                  <a:pt x="506942" y="1020807"/>
                  <a:pt x="558800" y="883224"/>
                </a:cubicBezTo>
                <a:cubicBezTo>
                  <a:pt x="610658" y="745641"/>
                  <a:pt x="688975" y="411207"/>
                  <a:pt x="730250" y="273624"/>
                </a:cubicBezTo>
                <a:cubicBezTo>
                  <a:pt x="771525" y="136041"/>
                  <a:pt x="783167" y="103232"/>
                  <a:pt x="806450" y="57724"/>
                </a:cubicBezTo>
                <a:cubicBezTo>
                  <a:pt x="829733" y="12216"/>
                  <a:pt x="844897" y="-3312"/>
                  <a:pt x="869950" y="574"/>
                </a:cubicBezTo>
                <a:cubicBezTo>
                  <a:pt x="895003" y="4460"/>
                  <a:pt x="922895" y="-9155"/>
                  <a:pt x="956766" y="81040"/>
                </a:cubicBezTo>
                <a:cubicBezTo>
                  <a:pt x="990637" y="171235"/>
                  <a:pt x="1039426" y="413573"/>
                  <a:pt x="1073174" y="541746"/>
                </a:cubicBezTo>
                <a:cubicBezTo>
                  <a:pt x="1106922" y="669919"/>
                  <a:pt x="1126565" y="760474"/>
                  <a:pt x="1159255" y="850077"/>
                </a:cubicBezTo>
                <a:cubicBezTo>
                  <a:pt x="1191945" y="939680"/>
                  <a:pt x="1231806" y="1021980"/>
                  <a:pt x="1269313" y="1079363"/>
                </a:cubicBezTo>
                <a:cubicBezTo>
                  <a:pt x="1306821" y="1136746"/>
                  <a:pt x="1316452" y="1158272"/>
                  <a:pt x="1384300" y="1194374"/>
                </a:cubicBezTo>
                <a:cubicBezTo>
                  <a:pt x="1452148" y="1230476"/>
                  <a:pt x="1618192" y="1273749"/>
                  <a:pt x="1676400" y="1295974"/>
                </a:cubicBezTo>
                <a:cubicBezTo>
                  <a:pt x="1734608" y="1318199"/>
                  <a:pt x="1733550" y="1327724"/>
                  <a:pt x="1733550" y="1327724"/>
                </a:cubicBezTo>
                <a:lnTo>
                  <a:pt x="0" y="1315024"/>
                </a:lnTo>
                <a:close/>
              </a:path>
            </a:pathLst>
          </a:cu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9" name="Freeform: Shape 8">
            <a:extLst>
              <a:ext uri="{FF2B5EF4-FFF2-40B4-BE49-F238E27FC236}">
                <a16:creationId xmlns:a16="http://schemas.microsoft.com/office/drawing/2014/main" id="{64FA527F-695C-4F99-EA81-855FC90D392A}"/>
              </a:ext>
            </a:extLst>
          </p:cNvPr>
          <p:cNvSpPr/>
          <p:nvPr/>
        </p:nvSpPr>
        <p:spPr>
          <a:xfrm>
            <a:off x="9046035" y="2319128"/>
            <a:ext cx="2519036" cy="1052097"/>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90935 w 1733551"/>
              <a:gd name="connsiteY8" fmla="*/ 508870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090935 w 1733551"/>
              <a:gd name="connsiteY8" fmla="*/ 509996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126457 w 1733551"/>
              <a:gd name="connsiteY8" fmla="*/ 480109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806450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791226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09564 w 1733551"/>
              <a:gd name="connsiteY1" fmla="*/ 1219575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902 h 1329602"/>
              <a:gd name="connsiteX1" fmla="*/ 209564 w 1733551"/>
              <a:gd name="connsiteY1" fmla="*/ 1220154 h 1329602"/>
              <a:gd name="connsiteX2" fmla="*/ 368355 w 1733551"/>
              <a:gd name="connsiteY2" fmla="*/ 1103991 h 1329602"/>
              <a:gd name="connsiteX3" fmla="*/ 495368 w 1733551"/>
              <a:gd name="connsiteY3" fmla="*/ 879124 h 1329602"/>
              <a:gd name="connsiteX4" fmla="*/ 669355 w 1733551"/>
              <a:gd name="connsiteY4" fmla="*/ 338264 h 1329602"/>
              <a:gd name="connsiteX5" fmla="*/ 791226 w 1733551"/>
              <a:gd name="connsiteY5" fmla="*/ 59602 h 1329602"/>
              <a:gd name="connsiteX6" fmla="*/ 869950 w 1733551"/>
              <a:gd name="connsiteY6" fmla="*/ 2452 h 1329602"/>
              <a:gd name="connsiteX7" fmla="*/ 1002437 w 1733551"/>
              <a:gd name="connsiteY7" fmla="*/ 106828 h 1329602"/>
              <a:gd name="connsiteX8" fmla="*/ 1126457 w 1733551"/>
              <a:gd name="connsiteY8" fmla="*/ 480861 h 1329602"/>
              <a:gd name="connsiteX9" fmla="*/ 1265821 w 1733551"/>
              <a:gd name="connsiteY9" fmla="*/ 831034 h 1329602"/>
              <a:gd name="connsiteX10" fmla="*/ 1360654 w 1733551"/>
              <a:gd name="connsiteY10" fmla="*/ 1045377 h 1329602"/>
              <a:gd name="connsiteX11" fmla="*/ 1450269 w 1733551"/>
              <a:gd name="connsiteY11" fmla="*/ 1139466 h 1329602"/>
              <a:gd name="connsiteX12" fmla="*/ 1676400 w 1733551"/>
              <a:gd name="connsiteY12" fmla="*/ 1297852 h 1329602"/>
              <a:gd name="connsiteX13" fmla="*/ 1733550 w 1733551"/>
              <a:gd name="connsiteY13" fmla="*/ 1329602 h 1329602"/>
              <a:gd name="connsiteX14" fmla="*/ 0 w 1733551"/>
              <a:gd name="connsiteY14" fmla="*/ 1316902 h 1329602"/>
              <a:gd name="connsiteX0" fmla="*/ 0 w 1733551"/>
              <a:gd name="connsiteY0" fmla="*/ 1315301 h 1328001"/>
              <a:gd name="connsiteX1" fmla="*/ 209564 w 1733551"/>
              <a:gd name="connsiteY1" fmla="*/ 1218553 h 1328001"/>
              <a:gd name="connsiteX2" fmla="*/ 368355 w 1733551"/>
              <a:gd name="connsiteY2" fmla="*/ 1102390 h 1328001"/>
              <a:gd name="connsiteX3" fmla="*/ 495368 w 1733551"/>
              <a:gd name="connsiteY3" fmla="*/ 877523 h 1328001"/>
              <a:gd name="connsiteX4" fmla="*/ 669355 w 1733551"/>
              <a:gd name="connsiteY4" fmla="*/ 336663 h 1328001"/>
              <a:gd name="connsiteX5" fmla="*/ 791226 w 1733551"/>
              <a:gd name="connsiteY5" fmla="*/ 144672 h 1328001"/>
              <a:gd name="connsiteX6" fmla="*/ 869950 w 1733551"/>
              <a:gd name="connsiteY6" fmla="*/ 851 h 1328001"/>
              <a:gd name="connsiteX7" fmla="*/ 1002437 w 1733551"/>
              <a:gd name="connsiteY7" fmla="*/ 105227 h 1328001"/>
              <a:gd name="connsiteX8" fmla="*/ 1126457 w 1733551"/>
              <a:gd name="connsiteY8" fmla="*/ 479260 h 1328001"/>
              <a:gd name="connsiteX9" fmla="*/ 1265821 w 1733551"/>
              <a:gd name="connsiteY9" fmla="*/ 829433 h 1328001"/>
              <a:gd name="connsiteX10" fmla="*/ 1360654 w 1733551"/>
              <a:gd name="connsiteY10" fmla="*/ 1043776 h 1328001"/>
              <a:gd name="connsiteX11" fmla="*/ 1450269 w 1733551"/>
              <a:gd name="connsiteY11" fmla="*/ 1137865 h 1328001"/>
              <a:gd name="connsiteX12" fmla="*/ 1676400 w 1733551"/>
              <a:gd name="connsiteY12" fmla="*/ 1296251 h 1328001"/>
              <a:gd name="connsiteX13" fmla="*/ 1733550 w 1733551"/>
              <a:gd name="connsiteY13" fmla="*/ 1328001 h 1328001"/>
              <a:gd name="connsiteX14" fmla="*/ 0 w 1733551"/>
              <a:gd name="connsiteY14" fmla="*/ 1315301 h 1328001"/>
              <a:gd name="connsiteX0" fmla="*/ 0 w 1733551"/>
              <a:gd name="connsiteY0" fmla="*/ 1242630 h 1255330"/>
              <a:gd name="connsiteX1" fmla="*/ 209564 w 1733551"/>
              <a:gd name="connsiteY1" fmla="*/ 1145882 h 1255330"/>
              <a:gd name="connsiteX2" fmla="*/ 368355 w 1733551"/>
              <a:gd name="connsiteY2" fmla="*/ 1029719 h 1255330"/>
              <a:gd name="connsiteX3" fmla="*/ 495368 w 1733551"/>
              <a:gd name="connsiteY3" fmla="*/ 804852 h 1255330"/>
              <a:gd name="connsiteX4" fmla="*/ 669355 w 1733551"/>
              <a:gd name="connsiteY4" fmla="*/ 263992 h 1255330"/>
              <a:gd name="connsiteX5" fmla="*/ 791226 w 1733551"/>
              <a:gd name="connsiteY5" fmla="*/ 72001 h 1255330"/>
              <a:gd name="connsiteX6" fmla="*/ 869950 w 1733551"/>
              <a:gd name="connsiteY6" fmla="*/ 23818 h 1255330"/>
              <a:gd name="connsiteX7" fmla="*/ 1002437 w 1733551"/>
              <a:gd name="connsiteY7" fmla="*/ 32556 h 1255330"/>
              <a:gd name="connsiteX8" fmla="*/ 1126457 w 1733551"/>
              <a:gd name="connsiteY8" fmla="*/ 406589 h 1255330"/>
              <a:gd name="connsiteX9" fmla="*/ 1265821 w 1733551"/>
              <a:gd name="connsiteY9" fmla="*/ 756762 h 1255330"/>
              <a:gd name="connsiteX10" fmla="*/ 1360654 w 1733551"/>
              <a:gd name="connsiteY10" fmla="*/ 971105 h 1255330"/>
              <a:gd name="connsiteX11" fmla="*/ 1450269 w 1733551"/>
              <a:gd name="connsiteY11" fmla="*/ 1065194 h 1255330"/>
              <a:gd name="connsiteX12" fmla="*/ 1676400 w 1733551"/>
              <a:gd name="connsiteY12" fmla="*/ 1223580 h 1255330"/>
              <a:gd name="connsiteX13" fmla="*/ 1733550 w 1733551"/>
              <a:gd name="connsiteY13" fmla="*/ 1255330 h 1255330"/>
              <a:gd name="connsiteX14" fmla="*/ 0 w 1733551"/>
              <a:gd name="connsiteY14" fmla="*/ 1242630 h 1255330"/>
              <a:gd name="connsiteX0" fmla="*/ 0 w 1733551"/>
              <a:gd name="connsiteY0" fmla="*/ 1219371 h 1232071"/>
              <a:gd name="connsiteX1" fmla="*/ 209564 w 1733551"/>
              <a:gd name="connsiteY1" fmla="*/ 1122623 h 1232071"/>
              <a:gd name="connsiteX2" fmla="*/ 368355 w 1733551"/>
              <a:gd name="connsiteY2" fmla="*/ 1006460 h 1232071"/>
              <a:gd name="connsiteX3" fmla="*/ 495368 w 1733551"/>
              <a:gd name="connsiteY3" fmla="*/ 781593 h 1232071"/>
              <a:gd name="connsiteX4" fmla="*/ 669355 w 1733551"/>
              <a:gd name="connsiteY4" fmla="*/ 240733 h 1232071"/>
              <a:gd name="connsiteX5" fmla="*/ 791226 w 1733551"/>
              <a:gd name="connsiteY5" fmla="*/ 48742 h 1232071"/>
              <a:gd name="connsiteX6" fmla="*/ 869950 w 1733551"/>
              <a:gd name="connsiteY6" fmla="*/ 559 h 1232071"/>
              <a:gd name="connsiteX7" fmla="*/ 999899 w 1733551"/>
              <a:gd name="connsiteY7" fmla="*/ 69071 h 1232071"/>
              <a:gd name="connsiteX8" fmla="*/ 1126457 w 1733551"/>
              <a:gd name="connsiteY8" fmla="*/ 383330 h 1232071"/>
              <a:gd name="connsiteX9" fmla="*/ 1265821 w 1733551"/>
              <a:gd name="connsiteY9" fmla="*/ 733503 h 1232071"/>
              <a:gd name="connsiteX10" fmla="*/ 1360654 w 1733551"/>
              <a:gd name="connsiteY10" fmla="*/ 947846 h 1232071"/>
              <a:gd name="connsiteX11" fmla="*/ 1450269 w 1733551"/>
              <a:gd name="connsiteY11" fmla="*/ 1041935 h 1232071"/>
              <a:gd name="connsiteX12" fmla="*/ 1676400 w 1733551"/>
              <a:gd name="connsiteY12" fmla="*/ 1200321 h 1232071"/>
              <a:gd name="connsiteX13" fmla="*/ 1733550 w 1733551"/>
              <a:gd name="connsiteY13" fmla="*/ 1232071 h 1232071"/>
              <a:gd name="connsiteX14" fmla="*/ 0 w 1733551"/>
              <a:gd name="connsiteY14" fmla="*/ 1219371 h 123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232071">
                <a:moveTo>
                  <a:pt x="0" y="1219371"/>
                </a:moveTo>
                <a:lnTo>
                  <a:pt x="209564" y="1122623"/>
                </a:lnTo>
                <a:cubicBezTo>
                  <a:pt x="279414" y="1091931"/>
                  <a:pt x="320721" y="1063298"/>
                  <a:pt x="368355" y="1006460"/>
                </a:cubicBezTo>
                <a:cubicBezTo>
                  <a:pt x="415989" y="949622"/>
                  <a:pt x="445201" y="909214"/>
                  <a:pt x="495368" y="781593"/>
                </a:cubicBezTo>
                <a:cubicBezTo>
                  <a:pt x="545535" y="653972"/>
                  <a:pt x="620045" y="362875"/>
                  <a:pt x="669355" y="240733"/>
                </a:cubicBezTo>
                <a:cubicBezTo>
                  <a:pt x="718665" y="118591"/>
                  <a:pt x="757794" y="88771"/>
                  <a:pt x="791226" y="48742"/>
                </a:cubicBezTo>
                <a:cubicBezTo>
                  <a:pt x="824658" y="8713"/>
                  <a:pt x="835171" y="-2829"/>
                  <a:pt x="869950" y="559"/>
                </a:cubicBezTo>
                <a:cubicBezTo>
                  <a:pt x="904729" y="3947"/>
                  <a:pt x="957148" y="5276"/>
                  <a:pt x="999899" y="69071"/>
                </a:cubicBezTo>
                <a:cubicBezTo>
                  <a:pt x="1042650" y="132866"/>
                  <a:pt x="1082137" y="272591"/>
                  <a:pt x="1126457" y="383330"/>
                </a:cubicBezTo>
                <a:cubicBezTo>
                  <a:pt x="1170777" y="494069"/>
                  <a:pt x="1226788" y="639417"/>
                  <a:pt x="1265821" y="733503"/>
                </a:cubicBezTo>
                <a:cubicBezTo>
                  <a:pt x="1304854" y="827589"/>
                  <a:pt x="1329913" y="896441"/>
                  <a:pt x="1360654" y="947846"/>
                </a:cubicBezTo>
                <a:cubicBezTo>
                  <a:pt x="1391395" y="999251"/>
                  <a:pt x="1397645" y="999856"/>
                  <a:pt x="1450269" y="1041935"/>
                </a:cubicBezTo>
                <a:cubicBezTo>
                  <a:pt x="1502893" y="1084014"/>
                  <a:pt x="1618192" y="1178096"/>
                  <a:pt x="1676400" y="1200321"/>
                </a:cubicBezTo>
                <a:cubicBezTo>
                  <a:pt x="1734608" y="1222546"/>
                  <a:pt x="1733550" y="1232071"/>
                  <a:pt x="1733550" y="1232071"/>
                </a:cubicBezTo>
                <a:lnTo>
                  <a:pt x="0" y="1219371"/>
                </a:lnTo>
                <a:close/>
              </a:path>
            </a:pathLst>
          </a:cu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Arrow: Right 9">
            <a:extLst>
              <a:ext uri="{FF2B5EF4-FFF2-40B4-BE49-F238E27FC236}">
                <a16:creationId xmlns:a16="http://schemas.microsoft.com/office/drawing/2014/main" id="{C0DB3C32-DE12-3F7C-8F86-CC938A1031DC}"/>
              </a:ext>
            </a:extLst>
          </p:cNvPr>
          <p:cNvSpPr/>
          <p:nvPr/>
        </p:nvSpPr>
        <p:spPr>
          <a:xfrm>
            <a:off x="1886447" y="2400567"/>
            <a:ext cx="1021742" cy="39756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dirty="0"/>
              <a:t>3 Appraisers</a:t>
            </a:r>
          </a:p>
        </p:txBody>
      </p:sp>
      <p:sp>
        <p:nvSpPr>
          <p:cNvPr id="12" name="TextBox 11">
            <a:extLst>
              <a:ext uri="{FF2B5EF4-FFF2-40B4-BE49-F238E27FC236}">
                <a16:creationId xmlns:a16="http://schemas.microsoft.com/office/drawing/2014/main" id="{F2A0AFE1-2988-94D4-9665-3D54299CAB95}"/>
              </a:ext>
            </a:extLst>
          </p:cNvPr>
          <p:cNvSpPr txBox="1"/>
          <p:nvPr/>
        </p:nvSpPr>
        <p:spPr>
          <a:xfrm>
            <a:off x="967568" y="2358371"/>
            <a:ext cx="267363" cy="369332"/>
          </a:xfrm>
          <a:prstGeom prst="rect">
            <a:avLst/>
          </a:prstGeom>
          <a:noFill/>
        </p:spPr>
        <p:txBody>
          <a:bodyPr wrap="square">
            <a:spAutoFit/>
          </a:bodyPr>
          <a:lstStyle/>
          <a:p>
            <a:r>
              <a:rPr lang="en-US" dirty="0">
                <a:solidFill>
                  <a:schemeClr val="tx1"/>
                </a:solidFill>
              </a:rPr>
              <a:t>A</a:t>
            </a:r>
            <a:endParaRPr lang="en-US" dirty="0"/>
          </a:p>
        </p:txBody>
      </p:sp>
      <p:cxnSp>
        <p:nvCxnSpPr>
          <p:cNvPr id="14" name="Straight Connector 13">
            <a:extLst>
              <a:ext uri="{FF2B5EF4-FFF2-40B4-BE49-F238E27FC236}">
                <a16:creationId xmlns:a16="http://schemas.microsoft.com/office/drawing/2014/main" id="{CADBB4E7-DCFC-7FDC-7382-42722495451F}"/>
              </a:ext>
            </a:extLst>
          </p:cNvPr>
          <p:cNvCxnSpPr>
            <a:cxnSpLocks/>
          </p:cNvCxnSpPr>
          <p:nvPr/>
        </p:nvCxnSpPr>
        <p:spPr>
          <a:xfrm>
            <a:off x="2530501" y="2736976"/>
            <a:ext cx="0" cy="6873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FFFF27E-7070-DB19-9806-7529436CC064}"/>
              </a:ext>
            </a:extLst>
          </p:cNvPr>
          <p:cNvCxnSpPr>
            <a:cxnSpLocks/>
          </p:cNvCxnSpPr>
          <p:nvPr/>
        </p:nvCxnSpPr>
        <p:spPr>
          <a:xfrm>
            <a:off x="3466099" y="2736976"/>
            <a:ext cx="0" cy="6873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98DEB07-F469-CB68-2BFE-EC93FEADF308}"/>
              </a:ext>
            </a:extLst>
          </p:cNvPr>
          <p:cNvCxnSpPr>
            <a:cxnSpLocks/>
          </p:cNvCxnSpPr>
          <p:nvPr/>
        </p:nvCxnSpPr>
        <p:spPr>
          <a:xfrm>
            <a:off x="4412304" y="2736976"/>
            <a:ext cx="0" cy="687382"/>
          </a:xfrm>
          <a:prstGeom prst="line">
            <a:avLst/>
          </a:prstGeom>
          <a:ln>
            <a:prstDash val="dash"/>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BD14657B-DF03-6FF0-32F9-9397B74F08A6}"/>
              </a:ext>
            </a:extLst>
          </p:cNvPr>
          <p:cNvPicPr>
            <a:picLocks noChangeAspect="1"/>
          </p:cNvPicPr>
          <p:nvPr/>
        </p:nvPicPr>
        <p:blipFill>
          <a:blip r:embed="rId2"/>
          <a:srcRect l="1" t="28521" r="8244" b="23346"/>
          <a:stretch/>
        </p:blipFill>
        <p:spPr>
          <a:xfrm>
            <a:off x="3239759" y="3360749"/>
            <a:ext cx="425138" cy="369736"/>
          </a:xfrm>
          <a:prstGeom prst="rect">
            <a:avLst/>
          </a:prstGeom>
        </p:spPr>
      </p:pic>
      <p:sp>
        <p:nvSpPr>
          <p:cNvPr id="20" name="TextBox 19">
            <a:extLst>
              <a:ext uri="{FF2B5EF4-FFF2-40B4-BE49-F238E27FC236}">
                <a16:creationId xmlns:a16="http://schemas.microsoft.com/office/drawing/2014/main" id="{54CCEED4-B0D3-C649-F566-6C1581016CBD}"/>
              </a:ext>
            </a:extLst>
          </p:cNvPr>
          <p:cNvSpPr txBox="1"/>
          <p:nvPr/>
        </p:nvSpPr>
        <p:spPr>
          <a:xfrm>
            <a:off x="4313687" y="3420518"/>
            <a:ext cx="574196" cy="369332"/>
          </a:xfrm>
          <a:prstGeom prst="rect">
            <a:avLst/>
          </a:prstGeom>
          <a:noFill/>
        </p:spPr>
        <p:txBody>
          <a:bodyPr wrap="none" rtlCol="0">
            <a:spAutoFit/>
          </a:bodyPr>
          <a:lstStyle/>
          <a:p>
            <a:r>
              <a:rPr lang="en-US" dirty="0"/>
              <a:t>+2</a:t>
            </a:r>
            <a:r>
              <a:rPr lang="el-GR" dirty="0">
                <a:latin typeface="Arial" panose="020B0604020202020204" pitchFamily="34" charset="0"/>
                <a:cs typeface="Arial" panose="020B0604020202020204" pitchFamily="34" charset="0"/>
              </a:rPr>
              <a:t>σ</a:t>
            </a:r>
            <a:endParaRPr lang="en-US" dirty="0"/>
          </a:p>
        </p:txBody>
      </p:sp>
      <p:pic>
        <p:nvPicPr>
          <p:cNvPr id="21" name="Picture 20">
            <a:extLst>
              <a:ext uri="{FF2B5EF4-FFF2-40B4-BE49-F238E27FC236}">
                <a16:creationId xmlns:a16="http://schemas.microsoft.com/office/drawing/2014/main" id="{8E0117D5-F876-34E6-74EC-6A46A5B8EC34}"/>
              </a:ext>
            </a:extLst>
          </p:cNvPr>
          <p:cNvPicPr>
            <a:picLocks noChangeAspect="1"/>
          </p:cNvPicPr>
          <p:nvPr/>
        </p:nvPicPr>
        <p:blipFill>
          <a:blip r:embed="rId2"/>
          <a:srcRect l="1" t="28521" r="8244" b="23346"/>
          <a:stretch/>
        </p:blipFill>
        <p:spPr>
          <a:xfrm>
            <a:off x="4081238" y="3355728"/>
            <a:ext cx="425138" cy="369736"/>
          </a:xfrm>
          <a:prstGeom prst="rect">
            <a:avLst/>
          </a:prstGeom>
        </p:spPr>
      </p:pic>
      <p:sp>
        <p:nvSpPr>
          <p:cNvPr id="22" name="TextBox 21">
            <a:extLst>
              <a:ext uri="{FF2B5EF4-FFF2-40B4-BE49-F238E27FC236}">
                <a16:creationId xmlns:a16="http://schemas.microsoft.com/office/drawing/2014/main" id="{7F892896-6793-3F58-C9E4-10DA83226AB1}"/>
              </a:ext>
            </a:extLst>
          </p:cNvPr>
          <p:cNvSpPr txBox="1"/>
          <p:nvPr/>
        </p:nvSpPr>
        <p:spPr>
          <a:xfrm>
            <a:off x="2357952" y="3425496"/>
            <a:ext cx="529312" cy="369332"/>
          </a:xfrm>
          <a:prstGeom prst="rect">
            <a:avLst/>
          </a:prstGeom>
          <a:noFill/>
        </p:spPr>
        <p:txBody>
          <a:bodyPr wrap="none" rtlCol="0">
            <a:spAutoFit/>
          </a:bodyPr>
          <a:lstStyle/>
          <a:p>
            <a:r>
              <a:rPr lang="en-US" dirty="0"/>
              <a:t>-2</a:t>
            </a:r>
            <a:r>
              <a:rPr lang="el-GR" dirty="0">
                <a:latin typeface="Arial" panose="020B0604020202020204" pitchFamily="34" charset="0"/>
                <a:cs typeface="Arial" panose="020B0604020202020204" pitchFamily="34" charset="0"/>
              </a:rPr>
              <a:t>σ</a:t>
            </a:r>
            <a:endParaRPr lang="en-US" dirty="0"/>
          </a:p>
        </p:txBody>
      </p:sp>
      <p:pic>
        <p:nvPicPr>
          <p:cNvPr id="23" name="Picture 22">
            <a:extLst>
              <a:ext uri="{FF2B5EF4-FFF2-40B4-BE49-F238E27FC236}">
                <a16:creationId xmlns:a16="http://schemas.microsoft.com/office/drawing/2014/main" id="{9D2A4CA9-07ED-2D63-631D-66F280BE0D88}"/>
              </a:ext>
            </a:extLst>
          </p:cNvPr>
          <p:cNvPicPr>
            <a:picLocks noChangeAspect="1"/>
          </p:cNvPicPr>
          <p:nvPr/>
        </p:nvPicPr>
        <p:blipFill>
          <a:blip r:embed="rId2"/>
          <a:srcRect l="1" t="28521" r="8244" b="23346"/>
          <a:stretch/>
        </p:blipFill>
        <p:spPr>
          <a:xfrm>
            <a:off x="2109631" y="3355728"/>
            <a:ext cx="425138" cy="369736"/>
          </a:xfrm>
          <a:prstGeom prst="rect">
            <a:avLst/>
          </a:prstGeom>
        </p:spPr>
      </p:pic>
      <p:sp>
        <p:nvSpPr>
          <p:cNvPr id="24" name="TextBox 23">
            <a:extLst>
              <a:ext uri="{FF2B5EF4-FFF2-40B4-BE49-F238E27FC236}">
                <a16:creationId xmlns:a16="http://schemas.microsoft.com/office/drawing/2014/main" id="{775EE1D0-57A3-4A7A-C67C-47C72F187ECA}"/>
              </a:ext>
            </a:extLst>
          </p:cNvPr>
          <p:cNvSpPr txBox="1"/>
          <p:nvPr/>
        </p:nvSpPr>
        <p:spPr>
          <a:xfrm>
            <a:off x="1470429" y="1022227"/>
            <a:ext cx="1853777" cy="800219"/>
          </a:xfrm>
          <a:prstGeom prst="rect">
            <a:avLst/>
          </a:prstGeom>
          <a:noFill/>
        </p:spPr>
        <p:txBody>
          <a:bodyPr wrap="none" rtlCol="0">
            <a:spAutoFit/>
          </a:bodyPr>
          <a:lstStyle/>
          <a:p>
            <a:r>
              <a:rPr lang="en-US" u="sng" dirty="0"/>
              <a:t>Level Calibration</a:t>
            </a:r>
          </a:p>
          <a:p>
            <a:r>
              <a:rPr lang="en-US" sz="1400" dirty="0"/>
              <a:t>    3 Appraisers</a:t>
            </a:r>
          </a:p>
          <a:p>
            <a:r>
              <a:rPr lang="en-US" sz="1400" dirty="0"/>
              <a:t>    5 Replicates</a:t>
            </a:r>
          </a:p>
        </p:txBody>
      </p:sp>
      <p:sp>
        <p:nvSpPr>
          <p:cNvPr id="25" name="Freeform: Shape 24">
            <a:extLst>
              <a:ext uri="{FF2B5EF4-FFF2-40B4-BE49-F238E27FC236}">
                <a16:creationId xmlns:a16="http://schemas.microsoft.com/office/drawing/2014/main" id="{A7F15616-4627-4A59-14F3-2EC1C7B41166}"/>
              </a:ext>
            </a:extLst>
          </p:cNvPr>
          <p:cNvSpPr/>
          <p:nvPr/>
        </p:nvSpPr>
        <p:spPr>
          <a:xfrm>
            <a:off x="6262732" y="1987171"/>
            <a:ext cx="733488" cy="1327724"/>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327724">
                <a:moveTo>
                  <a:pt x="0" y="1315024"/>
                </a:moveTo>
                <a:lnTo>
                  <a:pt x="222250" y="1245174"/>
                </a:lnTo>
                <a:cubicBezTo>
                  <a:pt x="292100" y="1214482"/>
                  <a:pt x="363008" y="1159449"/>
                  <a:pt x="419100" y="1099124"/>
                </a:cubicBezTo>
                <a:cubicBezTo>
                  <a:pt x="475192" y="1038799"/>
                  <a:pt x="506942" y="1020807"/>
                  <a:pt x="558800" y="883224"/>
                </a:cubicBezTo>
                <a:cubicBezTo>
                  <a:pt x="610658" y="745641"/>
                  <a:pt x="688975" y="411207"/>
                  <a:pt x="730250" y="273624"/>
                </a:cubicBezTo>
                <a:cubicBezTo>
                  <a:pt x="771525" y="136041"/>
                  <a:pt x="783167" y="103232"/>
                  <a:pt x="806450" y="57724"/>
                </a:cubicBezTo>
                <a:cubicBezTo>
                  <a:pt x="829733" y="12216"/>
                  <a:pt x="844897" y="-3312"/>
                  <a:pt x="869950" y="574"/>
                </a:cubicBezTo>
                <a:cubicBezTo>
                  <a:pt x="895003" y="4460"/>
                  <a:pt x="922895" y="-9155"/>
                  <a:pt x="956766" y="81040"/>
                </a:cubicBezTo>
                <a:cubicBezTo>
                  <a:pt x="990637" y="171235"/>
                  <a:pt x="1039426" y="413573"/>
                  <a:pt x="1073174" y="541746"/>
                </a:cubicBezTo>
                <a:cubicBezTo>
                  <a:pt x="1106922" y="669919"/>
                  <a:pt x="1126565" y="760474"/>
                  <a:pt x="1159255" y="850077"/>
                </a:cubicBezTo>
                <a:cubicBezTo>
                  <a:pt x="1191945" y="939680"/>
                  <a:pt x="1231806" y="1021980"/>
                  <a:pt x="1269313" y="1079363"/>
                </a:cubicBezTo>
                <a:cubicBezTo>
                  <a:pt x="1306821" y="1136746"/>
                  <a:pt x="1316452" y="1158272"/>
                  <a:pt x="1384300" y="1194374"/>
                </a:cubicBezTo>
                <a:cubicBezTo>
                  <a:pt x="1452148" y="1230476"/>
                  <a:pt x="1618192" y="1273749"/>
                  <a:pt x="1676400" y="1295974"/>
                </a:cubicBezTo>
                <a:cubicBezTo>
                  <a:pt x="1734608" y="1318199"/>
                  <a:pt x="1733550" y="1327724"/>
                  <a:pt x="1733550" y="1327724"/>
                </a:cubicBezTo>
                <a:lnTo>
                  <a:pt x="0" y="1315024"/>
                </a:ln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6" name="Straight Connector 25">
            <a:extLst>
              <a:ext uri="{FF2B5EF4-FFF2-40B4-BE49-F238E27FC236}">
                <a16:creationId xmlns:a16="http://schemas.microsoft.com/office/drawing/2014/main" id="{CD5BC22B-2308-BCE6-CC45-E62E6AECF2B1}"/>
              </a:ext>
            </a:extLst>
          </p:cNvPr>
          <p:cNvCxnSpPr>
            <a:cxnSpLocks/>
          </p:cNvCxnSpPr>
          <p:nvPr/>
        </p:nvCxnSpPr>
        <p:spPr>
          <a:xfrm>
            <a:off x="6638155" y="2868112"/>
            <a:ext cx="0" cy="687382"/>
          </a:xfrm>
          <a:prstGeom prst="line">
            <a:avLst/>
          </a:prstGeom>
          <a:ln>
            <a:prstDash val="dash"/>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1A68B6EA-203D-FC12-097B-21CEFFAC4A8D}"/>
              </a:ext>
            </a:extLst>
          </p:cNvPr>
          <p:cNvPicPr>
            <a:picLocks noChangeAspect="1"/>
          </p:cNvPicPr>
          <p:nvPr/>
        </p:nvPicPr>
        <p:blipFill>
          <a:blip r:embed="rId2"/>
          <a:srcRect l="1" t="28521" r="8244" b="23346"/>
          <a:stretch/>
        </p:blipFill>
        <p:spPr>
          <a:xfrm>
            <a:off x="6411815" y="3491885"/>
            <a:ext cx="425138" cy="369736"/>
          </a:xfrm>
          <a:prstGeom prst="rect">
            <a:avLst/>
          </a:prstGeom>
        </p:spPr>
      </p:pic>
      <p:sp>
        <p:nvSpPr>
          <p:cNvPr id="28" name="TextBox 27">
            <a:extLst>
              <a:ext uri="{FF2B5EF4-FFF2-40B4-BE49-F238E27FC236}">
                <a16:creationId xmlns:a16="http://schemas.microsoft.com/office/drawing/2014/main" id="{7702DFE5-FA76-0CB3-C243-6E5020693685}"/>
              </a:ext>
            </a:extLst>
          </p:cNvPr>
          <p:cNvSpPr txBox="1"/>
          <p:nvPr/>
        </p:nvSpPr>
        <p:spPr>
          <a:xfrm>
            <a:off x="5659039" y="1022227"/>
            <a:ext cx="2440155" cy="800219"/>
          </a:xfrm>
          <a:prstGeom prst="rect">
            <a:avLst/>
          </a:prstGeom>
          <a:noFill/>
        </p:spPr>
        <p:txBody>
          <a:bodyPr wrap="none" rtlCol="0">
            <a:spAutoFit/>
          </a:bodyPr>
          <a:lstStyle/>
          <a:p>
            <a:r>
              <a:rPr lang="en-US" u="sng" dirty="0"/>
              <a:t>Resistance Calibration</a:t>
            </a:r>
          </a:p>
          <a:p>
            <a:r>
              <a:rPr lang="en-US" sz="1400" dirty="0"/>
              <a:t>    1 Appraiser</a:t>
            </a:r>
          </a:p>
          <a:p>
            <a:r>
              <a:rPr lang="en-US" sz="1400" dirty="0"/>
              <a:t>    5 Replicates</a:t>
            </a:r>
          </a:p>
        </p:txBody>
      </p:sp>
      <p:sp>
        <p:nvSpPr>
          <p:cNvPr id="29" name="TextBox 28">
            <a:extLst>
              <a:ext uri="{FF2B5EF4-FFF2-40B4-BE49-F238E27FC236}">
                <a16:creationId xmlns:a16="http://schemas.microsoft.com/office/drawing/2014/main" id="{97C642B7-0810-4AE6-8C79-DBDD8EA4EA54}"/>
              </a:ext>
            </a:extLst>
          </p:cNvPr>
          <p:cNvSpPr txBox="1"/>
          <p:nvPr/>
        </p:nvSpPr>
        <p:spPr>
          <a:xfrm>
            <a:off x="5031336" y="2166729"/>
            <a:ext cx="654346" cy="1015663"/>
          </a:xfrm>
          <a:prstGeom prst="rect">
            <a:avLst/>
          </a:prstGeom>
          <a:noFill/>
        </p:spPr>
        <p:txBody>
          <a:bodyPr wrap="none" rtlCol="0">
            <a:spAutoFit/>
          </a:bodyPr>
          <a:lstStyle/>
          <a:p>
            <a:r>
              <a:rPr lang="en-US" sz="6000" dirty="0">
                <a:latin typeface="Aharoni" panose="02010803020104030203" pitchFamily="2" charset="-79"/>
                <a:cs typeface="Aharoni" panose="02010803020104030203" pitchFamily="2" charset="-79"/>
              </a:rPr>
              <a:t>+</a:t>
            </a:r>
          </a:p>
        </p:txBody>
      </p:sp>
      <p:sp>
        <p:nvSpPr>
          <p:cNvPr id="30" name="Freeform: Shape 29">
            <a:extLst>
              <a:ext uri="{FF2B5EF4-FFF2-40B4-BE49-F238E27FC236}">
                <a16:creationId xmlns:a16="http://schemas.microsoft.com/office/drawing/2014/main" id="{24B171B5-1B3F-1C15-8225-2D7BB77C7400}"/>
              </a:ext>
            </a:extLst>
          </p:cNvPr>
          <p:cNvSpPr/>
          <p:nvPr/>
        </p:nvSpPr>
        <p:spPr>
          <a:xfrm>
            <a:off x="2212918" y="2319129"/>
            <a:ext cx="2519036" cy="1052097"/>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90935 w 1733551"/>
              <a:gd name="connsiteY8" fmla="*/ 508870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090935 w 1733551"/>
              <a:gd name="connsiteY8" fmla="*/ 509996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126457 w 1733551"/>
              <a:gd name="connsiteY8" fmla="*/ 480109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806450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791226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09564 w 1733551"/>
              <a:gd name="connsiteY1" fmla="*/ 1219575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902 h 1329602"/>
              <a:gd name="connsiteX1" fmla="*/ 209564 w 1733551"/>
              <a:gd name="connsiteY1" fmla="*/ 1220154 h 1329602"/>
              <a:gd name="connsiteX2" fmla="*/ 368355 w 1733551"/>
              <a:gd name="connsiteY2" fmla="*/ 1103991 h 1329602"/>
              <a:gd name="connsiteX3" fmla="*/ 495368 w 1733551"/>
              <a:gd name="connsiteY3" fmla="*/ 879124 h 1329602"/>
              <a:gd name="connsiteX4" fmla="*/ 669355 w 1733551"/>
              <a:gd name="connsiteY4" fmla="*/ 338264 h 1329602"/>
              <a:gd name="connsiteX5" fmla="*/ 791226 w 1733551"/>
              <a:gd name="connsiteY5" fmla="*/ 59602 h 1329602"/>
              <a:gd name="connsiteX6" fmla="*/ 869950 w 1733551"/>
              <a:gd name="connsiteY6" fmla="*/ 2452 h 1329602"/>
              <a:gd name="connsiteX7" fmla="*/ 1002437 w 1733551"/>
              <a:gd name="connsiteY7" fmla="*/ 106828 h 1329602"/>
              <a:gd name="connsiteX8" fmla="*/ 1126457 w 1733551"/>
              <a:gd name="connsiteY8" fmla="*/ 480861 h 1329602"/>
              <a:gd name="connsiteX9" fmla="*/ 1265821 w 1733551"/>
              <a:gd name="connsiteY9" fmla="*/ 831034 h 1329602"/>
              <a:gd name="connsiteX10" fmla="*/ 1360654 w 1733551"/>
              <a:gd name="connsiteY10" fmla="*/ 1045377 h 1329602"/>
              <a:gd name="connsiteX11" fmla="*/ 1450269 w 1733551"/>
              <a:gd name="connsiteY11" fmla="*/ 1139466 h 1329602"/>
              <a:gd name="connsiteX12" fmla="*/ 1676400 w 1733551"/>
              <a:gd name="connsiteY12" fmla="*/ 1297852 h 1329602"/>
              <a:gd name="connsiteX13" fmla="*/ 1733550 w 1733551"/>
              <a:gd name="connsiteY13" fmla="*/ 1329602 h 1329602"/>
              <a:gd name="connsiteX14" fmla="*/ 0 w 1733551"/>
              <a:gd name="connsiteY14" fmla="*/ 1316902 h 1329602"/>
              <a:gd name="connsiteX0" fmla="*/ 0 w 1733551"/>
              <a:gd name="connsiteY0" fmla="*/ 1315301 h 1328001"/>
              <a:gd name="connsiteX1" fmla="*/ 209564 w 1733551"/>
              <a:gd name="connsiteY1" fmla="*/ 1218553 h 1328001"/>
              <a:gd name="connsiteX2" fmla="*/ 368355 w 1733551"/>
              <a:gd name="connsiteY2" fmla="*/ 1102390 h 1328001"/>
              <a:gd name="connsiteX3" fmla="*/ 495368 w 1733551"/>
              <a:gd name="connsiteY3" fmla="*/ 877523 h 1328001"/>
              <a:gd name="connsiteX4" fmla="*/ 669355 w 1733551"/>
              <a:gd name="connsiteY4" fmla="*/ 336663 h 1328001"/>
              <a:gd name="connsiteX5" fmla="*/ 791226 w 1733551"/>
              <a:gd name="connsiteY5" fmla="*/ 144672 h 1328001"/>
              <a:gd name="connsiteX6" fmla="*/ 869950 w 1733551"/>
              <a:gd name="connsiteY6" fmla="*/ 851 h 1328001"/>
              <a:gd name="connsiteX7" fmla="*/ 1002437 w 1733551"/>
              <a:gd name="connsiteY7" fmla="*/ 105227 h 1328001"/>
              <a:gd name="connsiteX8" fmla="*/ 1126457 w 1733551"/>
              <a:gd name="connsiteY8" fmla="*/ 479260 h 1328001"/>
              <a:gd name="connsiteX9" fmla="*/ 1265821 w 1733551"/>
              <a:gd name="connsiteY9" fmla="*/ 829433 h 1328001"/>
              <a:gd name="connsiteX10" fmla="*/ 1360654 w 1733551"/>
              <a:gd name="connsiteY10" fmla="*/ 1043776 h 1328001"/>
              <a:gd name="connsiteX11" fmla="*/ 1450269 w 1733551"/>
              <a:gd name="connsiteY11" fmla="*/ 1137865 h 1328001"/>
              <a:gd name="connsiteX12" fmla="*/ 1676400 w 1733551"/>
              <a:gd name="connsiteY12" fmla="*/ 1296251 h 1328001"/>
              <a:gd name="connsiteX13" fmla="*/ 1733550 w 1733551"/>
              <a:gd name="connsiteY13" fmla="*/ 1328001 h 1328001"/>
              <a:gd name="connsiteX14" fmla="*/ 0 w 1733551"/>
              <a:gd name="connsiteY14" fmla="*/ 1315301 h 1328001"/>
              <a:gd name="connsiteX0" fmla="*/ 0 w 1733551"/>
              <a:gd name="connsiteY0" fmla="*/ 1242630 h 1255330"/>
              <a:gd name="connsiteX1" fmla="*/ 209564 w 1733551"/>
              <a:gd name="connsiteY1" fmla="*/ 1145882 h 1255330"/>
              <a:gd name="connsiteX2" fmla="*/ 368355 w 1733551"/>
              <a:gd name="connsiteY2" fmla="*/ 1029719 h 1255330"/>
              <a:gd name="connsiteX3" fmla="*/ 495368 w 1733551"/>
              <a:gd name="connsiteY3" fmla="*/ 804852 h 1255330"/>
              <a:gd name="connsiteX4" fmla="*/ 669355 w 1733551"/>
              <a:gd name="connsiteY4" fmla="*/ 263992 h 1255330"/>
              <a:gd name="connsiteX5" fmla="*/ 791226 w 1733551"/>
              <a:gd name="connsiteY5" fmla="*/ 72001 h 1255330"/>
              <a:gd name="connsiteX6" fmla="*/ 869950 w 1733551"/>
              <a:gd name="connsiteY6" fmla="*/ 23818 h 1255330"/>
              <a:gd name="connsiteX7" fmla="*/ 1002437 w 1733551"/>
              <a:gd name="connsiteY7" fmla="*/ 32556 h 1255330"/>
              <a:gd name="connsiteX8" fmla="*/ 1126457 w 1733551"/>
              <a:gd name="connsiteY8" fmla="*/ 406589 h 1255330"/>
              <a:gd name="connsiteX9" fmla="*/ 1265821 w 1733551"/>
              <a:gd name="connsiteY9" fmla="*/ 756762 h 1255330"/>
              <a:gd name="connsiteX10" fmla="*/ 1360654 w 1733551"/>
              <a:gd name="connsiteY10" fmla="*/ 971105 h 1255330"/>
              <a:gd name="connsiteX11" fmla="*/ 1450269 w 1733551"/>
              <a:gd name="connsiteY11" fmla="*/ 1065194 h 1255330"/>
              <a:gd name="connsiteX12" fmla="*/ 1676400 w 1733551"/>
              <a:gd name="connsiteY12" fmla="*/ 1223580 h 1255330"/>
              <a:gd name="connsiteX13" fmla="*/ 1733550 w 1733551"/>
              <a:gd name="connsiteY13" fmla="*/ 1255330 h 1255330"/>
              <a:gd name="connsiteX14" fmla="*/ 0 w 1733551"/>
              <a:gd name="connsiteY14" fmla="*/ 1242630 h 1255330"/>
              <a:gd name="connsiteX0" fmla="*/ 0 w 1733551"/>
              <a:gd name="connsiteY0" fmla="*/ 1219371 h 1232071"/>
              <a:gd name="connsiteX1" fmla="*/ 209564 w 1733551"/>
              <a:gd name="connsiteY1" fmla="*/ 1122623 h 1232071"/>
              <a:gd name="connsiteX2" fmla="*/ 368355 w 1733551"/>
              <a:gd name="connsiteY2" fmla="*/ 1006460 h 1232071"/>
              <a:gd name="connsiteX3" fmla="*/ 495368 w 1733551"/>
              <a:gd name="connsiteY3" fmla="*/ 781593 h 1232071"/>
              <a:gd name="connsiteX4" fmla="*/ 669355 w 1733551"/>
              <a:gd name="connsiteY4" fmla="*/ 240733 h 1232071"/>
              <a:gd name="connsiteX5" fmla="*/ 791226 w 1733551"/>
              <a:gd name="connsiteY5" fmla="*/ 48742 h 1232071"/>
              <a:gd name="connsiteX6" fmla="*/ 869950 w 1733551"/>
              <a:gd name="connsiteY6" fmla="*/ 559 h 1232071"/>
              <a:gd name="connsiteX7" fmla="*/ 999899 w 1733551"/>
              <a:gd name="connsiteY7" fmla="*/ 69071 h 1232071"/>
              <a:gd name="connsiteX8" fmla="*/ 1126457 w 1733551"/>
              <a:gd name="connsiteY8" fmla="*/ 383330 h 1232071"/>
              <a:gd name="connsiteX9" fmla="*/ 1265821 w 1733551"/>
              <a:gd name="connsiteY9" fmla="*/ 733503 h 1232071"/>
              <a:gd name="connsiteX10" fmla="*/ 1360654 w 1733551"/>
              <a:gd name="connsiteY10" fmla="*/ 947846 h 1232071"/>
              <a:gd name="connsiteX11" fmla="*/ 1450269 w 1733551"/>
              <a:gd name="connsiteY11" fmla="*/ 1041935 h 1232071"/>
              <a:gd name="connsiteX12" fmla="*/ 1676400 w 1733551"/>
              <a:gd name="connsiteY12" fmla="*/ 1200321 h 1232071"/>
              <a:gd name="connsiteX13" fmla="*/ 1733550 w 1733551"/>
              <a:gd name="connsiteY13" fmla="*/ 1232071 h 1232071"/>
              <a:gd name="connsiteX14" fmla="*/ 0 w 1733551"/>
              <a:gd name="connsiteY14" fmla="*/ 1219371 h 123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232071">
                <a:moveTo>
                  <a:pt x="0" y="1219371"/>
                </a:moveTo>
                <a:lnTo>
                  <a:pt x="209564" y="1122623"/>
                </a:lnTo>
                <a:cubicBezTo>
                  <a:pt x="279414" y="1091931"/>
                  <a:pt x="320721" y="1063298"/>
                  <a:pt x="368355" y="1006460"/>
                </a:cubicBezTo>
                <a:cubicBezTo>
                  <a:pt x="415989" y="949622"/>
                  <a:pt x="445201" y="909214"/>
                  <a:pt x="495368" y="781593"/>
                </a:cubicBezTo>
                <a:cubicBezTo>
                  <a:pt x="545535" y="653972"/>
                  <a:pt x="620045" y="362875"/>
                  <a:pt x="669355" y="240733"/>
                </a:cubicBezTo>
                <a:cubicBezTo>
                  <a:pt x="718665" y="118591"/>
                  <a:pt x="757794" y="88771"/>
                  <a:pt x="791226" y="48742"/>
                </a:cubicBezTo>
                <a:cubicBezTo>
                  <a:pt x="824658" y="8713"/>
                  <a:pt x="835171" y="-2829"/>
                  <a:pt x="869950" y="559"/>
                </a:cubicBezTo>
                <a:cubicBezTo>
                  <a:pt x="904729" y="3947"/>
                  <a:pt x="957148" y="5276"/>
                  <a:pt x="999899" y="69071"/>
                </a:cubicBezTo>
                <a:cubicBezTo>
                  <a:pt x="1042650" y="132866"/>
                  <a:pt x="1082137" y="272591"/>
                  <a:pt x="1126457" y="383330"/>
                </a:cubicBezTo>
                <a:cubicBezTo>
                  <a:pt x="1170777" y="494069"/>
                  <a:pt x="1226788" y="639417"/>
                  <a:pt x="1265821" y="733503"/>
                </a:cubicBezTo>
                <a:cubicBezTo>
                  <a:pt x="1304854" y="827589"/>
                  <a:pt x="1329913" y="896441"/>
                  <a:pt x="1360654" y="947846"/>
                </a:cubicBezTo>
                <a:cubicBezTo>
                  <a:pt x="1391395" y="999251"/>
                  <a:pt x="1397645" y="999856"/>
                  <a:pt x="1450269" y="1041935"/>
                </a:cubicBezTo>
                <a:cubicBezTo>
                  <a:pt x="1502893" y="1084014"/>
                  <a:pt x="1618192" y="1178096"/>
                  <a:pt x="1676400" y="1200321"/>
                </a:cubicBezTo>
                <a:cubicBezTo>
                  <a:pt x="1734608" y="1222546"/>
                  <a:pt x="1733550" y="1232071"/>
                  <a:pt x="1733550" y="1232071"/>
                </a:cubicBezTo>
                <a:lnTo>
                  <a:pt x="0" y="1219371"/>
                </a:lnTo>
                <a:close/>
              </a:path>
            </a:pathLst>
          </a:cu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TextBox 30">
            <a:extLst>
              <a:ext uri="{FF2B5EF4-FFF2-40B4-BE49-F238E27FC236}">
                <a16:creationId xmlns:a16="http://schemas.microsoft.com/office/drawing/2014/main" id="{FDB53FFD-8FA1-C80F-B968-FCB5805FC18E}"/>
              </a:ext>
            </a:extLst>
          </p:cNvPr>
          <p:cNvSpPr txBox="1"/>
          <p:nvPr/>
        </p:nvSpPr>
        <p:spPr>
          <a:xfrm>
            <a:off x="7830136" y="2196140"/>
            <a:ext cx="654346" cy="1015663"/>
          </a:xfrm>
          <a:prstGeom prst="rect">
            <a:avLst/>
          </a:prstGeom>
          <a:noFill/>
        </p:spPr>
        <p:txBody>
          <a:bodyPr wrap="none" rtlCol="0">
            <a:spAutoFit/>
          </a:bodyPr>
          <a:lstStyle/>
          <a:p>
            <a:r>
              <a:rPr lang="en-US" sz="6000" dirty="0">
                <a:latin typeface="Aharoni" panose="02010803020104030203" pitchFamily="2" charset="-79"/>
                <a:cs typeface="Aharoni" panose="02010803020104030203" pitchFamily="2" charset="-79"/>
              </a:rPr>
              <a:t>+</a:t>
            </a:r>
          </a:p>
        </p:txBody>
      </p:sp>
      <p:sp>
        <p:nvSpPr>
          <p:cNvPr id="32" name="TextBox 31">
            <a:extLst>
              <a:ext uri="{FF2B5EF4-FFF2-40B4-BE49-F238E27FC236}">
                <a16:creationId xmlns:a16="http://schemas.microsoft.com/office/drawing/2014/main" id="{33BF0941-5E6D-FBEE-4052-DC2C967C2A84}"/>
              </a:ext>
            </a:extLst>
          </p:cNvPr>
          <p:cNvSpPr txBox="1"/>
          <p:nvPr/>
        </p:nvSpPr>
        <p:spPr>
          <a:xfrm>
            <a:off x="9231295" y="1022227"/>
            <a:ext cx="2392193" cy="584775"/>
          </a:xfrm>
          <a:prstGeom prst="rect">
            <a:avLst/>
          </a:prstGeom>
          <a:noFill/>
        </p:spPr>
        <p:txBody>
          <a:bodyPr wrap="none" rtlCol="0">
            <a:spAutoFit/>
          </a:bodyPr>
          <a:lstStyle/>
          <a:p>
            <a:r>
              <a:rPr lang="en-US" u="sng" dirty="0"/>
              <a:t>Process/Part Variation</a:t>
            </a:r>
          </a:p>
          <a:p>
            <a:r>
              <a:rPr lang="en-US" sz="1400" dirty="0"/>
              <a:t>5   Sensors</a:t>
            </a:r>
          </a:p>
        </p:txBody>
      </p:sp>
      <p:sp>
        <p:nvSpPr>
          <p:cNvPr id="33" name="TextBox 32">
            <a:extLst>
              <a:ext uri="{FF2B5EF4-FFF2-40B4-BE49-F238E27FC236}">
                <a16:creationId xmlns:a16="http://schemas.microsoft.com/office/drawing/2014/main" id="{C0829268-FE90-87C5-5CC5-2BE912F20EA1}"/>
              </a:ext>
            </a:extLst>
          </p:cNvPr>
          <p:cNvSpPr txBox="1"/>
          <p:nvPr/>
        </p:nvSpPr>
        <p:spPr>
          <a:xfrm>
            <a:off x="2188392" y="3871768"/>
            <a:ext cx="2746265" cy="369332"/>
          </a:xfrm>
          <a:prstGeom prst="rect">
            <a:avLst/>
          </a:prstGeom>
          <a:noFill/>
        </p:spPr>
        <p:txBody>
          <a:bodyPr wrap="none" rtlCol="0">
            <a:spAutoFit/>
          </a:bodyPr>
          <a:lstStyle/>
          <a:p>
            <a:r>
              <a:rPr lang="en-US" dirty="0"/>
              <a:t>Cal 1          Cal 2          Cal 3</a:t>
            </a:r>
          </a:p>
        </p:txBody>
      </p:sp>
      <p:sp>
        <p:nvSpPr>
          <p:cNvPr id="34" name="TextBox 33">
            <a:extLst>
              <a:ext uri="{FF2B5EF4-FFF2-40B4-BE49-F238E27FC236}">
                <a16:creationId xmlns:a16="http://schemas.microsoft.com/office/drawing/2014/main" id="{A157A79A-7B17-A5A4-203D-A71EE7C5246F}"/>
              </a:ext>
            </a:extLst>
          </p:cNvPr>
          <p:cNvSpPr txBox="1"/>
          <p:nvPr/>
        </p:nvSpPr>
        <p:spPr>
          <a:xfrm>
            <a:off x="662784" y="4174246"/>
            <a:ext cx="6395597" cy="2062103"/>
          </a:xfrm>
          <a:prstGeom prst="rect">
            <a:avLst/>
          </a:prstGeom>
          <a:noFill/>
        </p:spPr>
        <p:txBody>
          <a:bodyPr wrap="none" rtlCol="0">
            <a:spAutoFit/>
          </a:bodyPr>
          <a:lstStyle/>
          <a:p>
            <a:r>
              <a:rPr lang="en-US" sz="2000" u="sng" dirty="0"/>
              <a:t>Gage R &amp; R</a:t>
            </a:r>
          </a:p>
          <a:p>
            <a:r>
              <a:rPr lang="en-US" dirty="0"/>
              <a:t>Step 1:  Have 3 different Appraisers perform Calibration.</a:t>
            </a:r>
          </a:p>
          <a:p>
            <a:r>
              <a:rPr lang="en-US" dirty="0"/>
              <a:t>Step 2:  Use the mean and 95% Limits  for the Gage R&amp;R  for AV.</a:t>
            </a:r>
          </a:p>
          <a:p>
            <a:r>
              <a:rPr lang="en-US" dirty="0"/>
              <a:t>Step 3:  One Appraiser performs 5 calibration of the resistance.</a:t>
            </a:r>
          </a:p>
          <a:p>
            <a:r>
              <a:rPr lang="en-US" dirty="0"/>
              <a:t>Step 4:  Use the mean resistance calibration. </a:t>
            </a:r>
          </a:p>
          <a:p>
            <a:r>
              <a:rPr lang="en-US" dirty="0"/>
              <a:t>Step 5: Create two randomized test plans of 3 replicates each.</a:t>
            </a:r>
          </a:p>
          <a:p>
            <a:r>
              <a:rPr lang="en-US" dirty="0"/>
              <a:t>Step 6:  Run Test Plan 1 in the AM, Run Test Plan 2 in the PM.</a:t>
            </a:r>
          </a:p>
        </p:txBody>
      </p:sp>
      <p:sp>
        <p:nvSpPr>
          <p:cNvPr id="35" name="Title 34">
            <a:extLst>
              <a:ext uri="{FF2B5EF4-FFF2-40B4-BE49-F238E27FC236}">
                <a16:creationId xmlns:a16="http://schemas.microsoft.com/office/drawing/2014/main" id="{14C29190-9D3E-1DB0-FF82-0C25D6ED71FD}"/>
              </a:ext>
            </a:extLst>
          </p:cNvPr>
          <p:cNvSpPr>
            <a:spLocks noGrp="1"/>
          </p:cNvSpPr>
          <p:nvPr>
            <p:ph type="title"/>
          </p:nvPr>
        </p:nvSpPr>
        <p:spPr>
          <a:xfrm>
            <a:off x="401239" y="54159"/>
            <a:ext cx="10515600" cy="1325563"/>
          </a:xfrm>
        </p:spPr>
        <p:txBody>
          <a:bodyPr>
            <a:normAutofit/>
          </a:bodyPr>
          <a:lstStyle/>
          <a:p>
            <a:r>
              <a:rPr lang="en-US" sz="2800" dirty="0"/>
              <a:t>MLOI Gage R &amp; R Evaluation Plan</a:t>
            </a:r>
          </a:p>
        </p:txBody>
      </p:sp>
      <p:sp>
        <p:nvSpPr>
          <p:cNvPr id="36" name="Freeform: Shape 35">
            <a:extLst>
              <a:ext uri="{FF2B5EF4-FFF2-40B4-BE49-F238E27FC236}">
                <a16:creationId xmlns:a16="http://schemas.microsoft.com/office/drawing/2014/main" id="{9120026F-DE89-BFC4-CC7F-2870301A6359}"/>
              </a:ext>
            </a:extLst>
          </p:cNvPr>
          <p:cNvSpPr/>
          <p:nvPr/>
        </p:nvSpPr>
        <p:spPr>
          <a:xfrm>
            <a:off x="8357616" y="5040992"/>
            <a:ext cx="3359855" cy="1052097"/>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90935 w 1733551"/>
              <a:gd name="connsiteY8" fmla="*/ 508870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090935 w 1733551"/>
              <a:gd name="connsiteY8" fmla="*/ 509996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126457 w 1733551"/>
              <a:gd name="connsiteY8" fmla="*/ 480109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806450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791226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09564 w 1733551"/>
              <a:gd name="connsiteY1" fmla="*/ 1219575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902 h 1329602"/>
              <a:gd name="connsiteX1" fmla="*/ 209564 w 1733551"/>
              <a:gd name="connsiteY1" fmla="*/ 1220154 h 1329602"/>
              <a:gd name="connsiteX2" fmla="*/ 368355 w 1733551"/>
              <a:gd name="connsiteY2" fmla="*/ 1103991 h 1329602"/>
              <a:gd name="connsiteX3" fmla="*/ 495368 w 1733551"/>
              <a:gd name="connsiteY3" fmla="*/ 879124 h 1329602"/>
              <a:gd name="connsiteX4" fmla="*/ 669355 w 1733551"/>
              <a:gd name="connsiteY4" fmla="*/ 338264 h 1329602"/>
              <a:gd name="connsiteX5" fmla="*/ 791226 w 1733551"/>
              <a:gd name="connsiteY5" fmla="*/ 59602 h 1329602"/>
              <a:gd name="connsiteX6" fmla="*/ 869950 w 1733551"/>
              <a:gd name="connsiteY6" fmla="*/ 2452 h 1329602"/>
              <a:gd name="connsiteX7" fmla="*/ 1002437 w 1733551"/>
              <a:gd name="connsiteY7" fmla="*/ 106828 h 1329602"/>
              <a:gd name="connsiteX8" fmla="*/ 1126457 w 1733551"/>
              <a:gd name="connsiteY8" fmla="*/ 480861 h 1329602"/>
              <a:gd name="connsiteX9" fmla="*/ 1265821 w 1733551"/>
              <a:gd name="connsiteY9" fmla="*/ 831034 h 1329602"/>
              <a:gd name="connsiteX10" fmla="*/ 1360654 w 1733551"/>
              <a:gd name="connsiteY10" fmla="*/ 1045377 h 1329602"/>
              <a:gd name="connsiteX11" fmla="*/ 1450269 w 1733551"/>
              <a:gd name="connsiteY11" fmla="*/ 1139466 h 1329602"/>
              <a:gd name="connsiteX12" fmla="*/ 1676400 w 1733551"/>
              <a:gd name="connsiteY12" fmla="*/ 1297852 h 1329602"/>
              <a:gd name="connsiteX13" fmla="*/ 1733550 w 1733551"/>
              <a:gd name="connsiteY13" fmla="*/ 1329602 h 1329602"/>
              <a:gd name="connsiteX14" fmla="*/ 0 w 1733551"/>
              <a:gd name="connsiteY14" fmla="*/ 1316902 h 1329602"/>
              <a:gd name="connsiteX0" fmla="*/ 0 w 1733551"/>
              <a:gd name="connsiteY0" fmla="*/ 1315301 h 1328001"/>
              <a:gd name="connsiteX1" fmla="*/ 209564 w 1733551"/>
              <a:gd name="connsiteY1" fmla="*/ 1218553 h 1328001"/>
              <a:gd name="connsiteX2" fmla="*/ 368355 w 1733551"/>
              <a:gd name="connsiteY2" fmla="*/ 1102390 h 1328001"/>
              <a:gd name="connsiteX3" fmla="*/ 495368 w 1733551"/>
              <a:gd name="connsiteY3" fmla="*/ 877523 h 1328001"/>
              <a:gd name="connsiteX4" fmla="*/ 669355 w 1733551"/>
              <a:gd name="connsiteY4" fmla="*/ 336663 h 1328001"/>
              <a:gd name="connsiteX5" fmla="*/ 791226 w 1733551"/>
              <a:gd name="connsiteY5" fmla="*/ 144672 h 1328001"/>
              <a:gd name="connsiteX6" fmla="*/ 869950 w 1733551"/>
              <a:gd name="connsiteY6" fmla="*/ 851 h 1328001"/>
              <a:gd name="connsiteX7" fmla="*/ 1002437 w 1733551"/>
              <a:gd name="connsiteY7" fmla="*/ 105227 h 1328001"/>
              <a:gd name="connsiteX8" fmla="*/ 1126457 w 1733551"/>
              <a:gd name="connsiteY8" fmla="*/ 479260 h 1328001"/>
              <a:gd name="connsiteX9" fmla="*/ 1265821 w 1733551"/>
              <a:gd name="connsiteY9" fmla="*/ 829433 h 1328001"/>
              <a:gd name="connsiteX10" fmla="*/ 1360654 w 1733551"/>
              <a:gd name="connsiteY10" fmla="*/ 1043776 h 1328001"/>
              <a:gd name="connsiteX11" fmla="*/ 1450269 w 1733551"/>
              <a:gd name="connsiteY11" fmla="*/ 1137865 h 1328001"/>
              <a:gd name="connsiteX12" fmla="*/ 1676400 w 1733551"/>
              <a:gd name="connsiteY12" fmla="*/ 1296251 h 1328001"/>
              <a:gd name="connsiteX13" fmla="*/ 1733550 w 1733551"/>
              <a:gd name="connsiteY13" fmla="*/ 1328001 h 1328001"/>
              <a:gd name="connsiteX14" fmla="*/ 0 w 1733551"/>
              <a:gd name="connsiteY14" fmla="*/ 1315301 h 1328001"/>
              <a:gd name="connsiteX0" fmla="*/ 0 w 1733551"/>
              <a:gd name="connsiteY0" fmla="*/ 1242630 h 1255330"/>
              <a:gd name="connsiteX1" fmla="*/ 209564 w 1733551"/>
              <a:gd name="connsiteY1" fmla="*/ 1145882 h 1255330"/>
              <a:gd name="connsiteX2" fmla="*/ 368355 w 1733551"/>
              <a:gd name="connsiteY2" fmla="*/ 1029719 h 1255330"/>
              <a:gd name="connsiteX3" fmla="*/ 495368 w 1733551"/>
              <a:gd name="connsiteY3" fmla="*/ 804852 h 1255330"/>
              <a:gd name="connsiteX4" fmla="*/ 669355 w 1733551"/>
              <a:gd name="connsiteY4" fmla="*/ 263992 h 1255330"/>
              <a:gd name="connsiteX5" fmla="*/ 791226 w 1733551"/>
              <a:gd name="connsiteY5" fmla="*/ 72001 h 1255330"/>
              <a:gd name="connsiteX6" fmla="*/ 869950 w 1733551"/>
              <a:gd name="connsiteY6" fmla="*/ 23818 h 1255330"/>
              <a:gd name="connsiteX7" fmla="*/ 1002437 w 1733551"/>
              <a:gd name="connsiteY7" fmla="*/ 32556 h 1255330"/>
              <a:gd name="connsiteX8" fmla="*/ 1126457 w 1733551"/>
              <a:gd name="connsiteY8" fmla="*/ 406589 h 1255330"/>
              <a:gd name="connsiteX9" fmla="*/ 1265821 w 1733551"/>
              <a:gd name="connsiteY9" fmla="*/ 756762 h 1255330"/>
              <a:gd name="connsiteX10" fmla="*/ 1360654 w 1733551"/>
              <a:gd name="connsiteY10" fmla="*/ 971105 h 1255330"/>
              <a:gd name="connsiteX11" fmla="*/ 1450269 w 1733551"/>
              <a:gd name="connsiteY11" fmla="*/ 1065194 h 1255330"/>
              <a:gd name="connsiteX12" fmla="*/ 1676400 w 1733551"/>
              <a:gd name="connsiteY12" fmla="*/ 1223580 h 1255330"/>
              <a:gd name="connsiteX13" fmla="*/ 1733550 w 1733551"/>
              <a:gd name="connsiteY13" fmla="*/ 1255330 h 1255330"/>
              <a:gd name="connsiteX14" fmla="*/ 0 w 1733551"/>
              <a:gd name="connsiteY14" fmla="*/ 1242630 h 1255330"/>
              <a:gd name="connsiteX0" fmla="*/ 0 w 1733551"/>
              <a:gd name="connsiteY0" fmla="*/ 1219371 h 1232071"/>
              <a:gd name="connsiteX1" fmla="*/ 209564 w 1733551"/>
              <a:gd name="connsiteY1" fmla="*/ 1122623 h 1232071"/>
              <a:gd name="connsiteX2" fmla="*/ 368355 w 1733551"/>
              <a:gd name="connsiteY2" fmla="*/ 1006460 h 1232071"/>
              <a:gd name="connsiteX3" fmla="*/ 495368 w 1733551"/>
              <a:gd name="connsiteY3" fmla="*/ 781593 h 1232071"/>
              <a:gd name="connsiteX4" fmla="*/ 669355 w 1733551"/>
              <a:gd name="connsiteY4" fmla="*/ 240733 h 1232071"/>
              <a:gd name="connsiteX5" fmla="*/ 791226 w 1733551"/>
              <a:gd name="connsiteY5" fmla="*/ 48742 h 1232071"/>
              <a:gd name="connsiteX6" fmla="*/ 869950 w 1733551"/>
              <a:gd name="connsiteY6" fmla="*/ 559 h 1232071"/>
              <a:gd name="connsiteX7" fmla="*/ 999899 w 1733551"/>
              <a:gd name="connsiteY7" fmla="*/ 69071 h 1232071"/>
              <a:gd name="connsiteX8" fmla="*/ 1126457 w 1733551"/>
              <a:gd name="connsiteY8" fmla="*/ 383330 h 1232071"/>
              <a:gd name="connsiteX9" fmla="*/ 1265821 w 1733551"/>
              <a:gd name="connsiteY9" fmla="*/ 733503 h 1232071"/>
              <a:gd name="connsiteX10" fmla="*/ 1360654 w 1733551"/>
              <a:gd name="connsiteY10" fmla="*/ 947846 h 1232071"/>
              <a:gd name="connsiteX11" fmla="*/ 1450269 w 1733551"/>
              <a:gd name="connsiteY11" fmla="*/ 1041935 h 1232071"/>
              <a:gd name="connsiteX12" fmla="*/ 1676400 w 1733551"/>
              <a:gd name="connsiteY12" fmla="*/ 1200321 h 1232071"/>
              <a:gd name="connsiteX13" fmla="*/ 1733550 w 1733551"/>
              <a:gd name="connsiteY13" fmla="*/ 1232071 h 1232071"/>
              <a:gd name="connsiteX14" fmla="*/ 0 w 1733551"/>
              <a:gd name="connsiteY14" fmla="*/ 1219371 h 123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232071">
                <a:moveTo>
                  <a:pt x="0" y="1219371"/>
                </a:moveTo>
                <a:lnTo>
                  <a:pt x="209564" y="1122623"/>
                </a:lnTo>
                <a:cubicBezTo>
                  <a:pt x="279414" y="1091931"/>
                  <a:pt x="320721" y="1063298"/>
                  <a:pt x="368355" y="1006460"/>
                </a:cubicBezTo>
                <a:cubicBezTo>
                  <a:pt x="415989" y="949622"/>
                  <a:pt x="445201" y="909214"/>
                  <a:pt x="495368" y="781593"/>
                </a:cubicBezTo>
                <a:cubicBezTo>
                  <a:pt x="545535" y="653972"/>
                  <a:pt x="620045" y="362875"/>
                  <a:pt x="669355" y="240733"/>
                </a:cubicBezTo>
                <a:cubicBezTo>
                  <a:pt x="718665" y="118591"/>
                  <a:pt x="757794" y="88771"/>
                  <a:pt x="791226" y="48742"/>
                </a:cubicBezTo>
                <a:cubicBezTo>
                  <a:pt x="824658" y="8713"/>
                  <a:pt x="835171" y="-2829"/>
                  <a:pt x="869950" y="559"/>
                </a:cubicBezTo>
                <a:cubicBezTo>
                  <a:pt x="904729" y="3947"/>
                  <a:pt x="957148" y="5276"/>
                  <a:pt x="999899" y="69071"/>
                </a:cubicBezTo>
                <a:cubicBezTo>
                  <a:pt x="1042650" y="132866"/>
                  <a:pt x="1082137" y="272591"/>
                  <a:pt x="1126457" y="383330"/>
                </a:cubicBezTo>
                <a:cubicBezTo>
                  <a:pt x="1170777" y="494069"/>
                  <a:pt x="1226788" y="639417"/>
                  <a:pt x="1265821" y="733503"/>
                </a:cubicBezTo>
                <a:cubicBezTo>
                  <a:pt x="1304854" y="827589"/>
                  <a:pt x="1329913" y="896441"/>
                  <a:pt x="1360654" y="947846"/>
                </a:cubicBezTo>
                <a:cubicBezTo>
                  <a:pt x="1391395" y="999251"/>
                  <a:pt x="1397645" y="999856"/>
                  <a:pt x="1450269" y="1041935"/>
                </a:cubicBezTo>
                <a:cubicBezTo>
                  <a:pt x="1502893" y="1084014"/>
                  <a:pt x="1618192" y="1178096"/>
                  <a:pt x="1676400" y="1200321"/>
                </a:cubicBezTo>
                <a:cubicBezTo>
                  <a:pt x="1734608" y="1222546"/>
                  <a:pt x="1733550" y="1232071"/>
                  <a:pt x="1733550" y="1232071"/>
                </a:cubicBezTo>
                <a:lnTo>
                  <a:pt x="0" y="1219371"/>
                </a:lnTo>
                <a:close/>
              </a:path>
            </a:pathLst>
          </a:cu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TextBox 36">
            <a:extLst>
              <a:ext uri="{FF2B5EF4-FFF2-40B4-BE49-F238E27FC236}">
                <a16:creationId xmlns:a16="http://schemas.microsoft.com/office/drawing/2014/main" id="{19657600-EFE3-EFB5-3039-D5B6B2062C29}"/>
              </a:ext>
            </a:extLst>
          </p:cNvPr>
          <p:cNvSpPr txBox="1"/>
          <p:nvPr/>
        </p:nvSpPr>
        <p:spPr>
          <a:xfrm>
            <a:off x="9046035" y="3605184"/>
            <a:ext cx="2629694" cy="1446550"/>
          </a:xfrm>
          <a:prstGeom prst="rect">
            <a:avLst/>
          </a:prstGeom>
          <a:noFill/>
        </p:spPr>
        <p:txBody>
          <a:bodyPr wrap="none" rtlCol="0">
            <a:spAutoFit/>
          </a:bodyPr>
          <a:lstStyle/>
          <a:p>
            <a:r>
              <a:rPr lang="en-US" u="sng" dirty="0"/>
              <a:t>Total Measured Variation</a:t>
            </a:r>
          </a:p>
          <a:p>
            <a:r>
              <a:rPr lang="en-US" sz="1400" dirty="0"/>
              <a:t>    3   Level Calibrations</a:t>
            </a:r>
          </a:p>
          <a:p>
            <a:r>
              <a:rPr lang="en-US" sz="1400" dirty="0"/>
              <a:t>    5   Sensors</a:t>
            </a:r>
          </a:p>
          <a:p>
            <a:r>
              <a:rPr lang="en-US" sz="1400" dirty="0"/>
              <a:t>    6   Replicates</a:t>
            </a:r>
          </a:p>
          <a:p>
            <a:r>
              <a:rPr lang="en-US" sz="1400" dirty="0"/>
              <a:t>    1   Resistance Calibration</a:t>
            </a:r>
          </a:p>
          <a:p>
            <a:r>
              <a:rPr lang="en-US" sz="1400" dirty="0"/>
              <a:t>TOTAL 90 Measurements</a:t>
            </a:r>
          </a:p>
        </p:txBody>
      </p:sp>
      <p:sp>
        <p:nvSpPr>
          <p:cNvPr id="38" name="TextBox 37">
            <a:extLst>
              <a:ext uri="{FF2B5EF4-FFF2-40B4-BE49-F238E27FC236}">
                <a16:creationId xmlns:a16="http://schemas.microsoft.com/office/drawing/2014/main" id="{D5D46992-9690-2A8D-3B59-39D7EB360B9A}"/>
              </a:ext>
            </a:extLst>
          </p:cNvPr>
          <p:cNvSpPr txBox="1"/>
          <p:nvPr/>
        </p:nvSpPr>
        <p:spPr>
          <a:xfrm>
            <a:off x="7720307" y="4328459"/>
            <a:ext cx="654346" cy="1015663"/>
          </a:xfrm>
          <a:prstGeom prst="rect">
            <a:avLst/>
          </a:prstGeom>
          <a:noFill/>
        </p:spPr>
        <p:txBody>
          <a:bodyPr wrap="none" rtlCol="0">
            <a:spAutoFit/>
          </a:bodyPr>
          <a:lstStyle/>
          <a:p>
            <a:r>
              <a:rPr lang="en-US" sz="6000" dirty="0">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1595606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F13E9A-1F5F-53B2-A69D-E0E35ADA8BAF}"/>
              </a:ext>
            </a:extLst>
          </p:cNvPr>
          <p:cNvPicPr>
            <a:picLocks noChangeAspect="1"/>
          </p:cNvPicPr>
          <p:nvPr/>
        </p:nvPicPr>
        <p:blipFill>
          <a:blip r:embed="rId2"/>
          <a:stretch>
            <a:fillRect/>
          </a:stretch>
        </p:blipFill>
        <p:spPr>
          <a:xfrm>
            <a:off x="746336" y="1073829"/>
            <a:ext cx="5458587" cy="3181794"/>
          </a:xfrm>
          <a:prstGeom prst="rect">
            <a:avLst/>
          </a:prstGeom>
        </p:spPr>
      </p:pic>
      <p:sp>
        <p:nvSpPr>
          <p:cNvPr id="7" name="Rectangle 6">
            <a:extLst>
              <a:ext uri="{FF2B5EF4-FFF2-40B4-BE49-F238E27FC236}">
                <a16:creationId xmlns:a16="http://schemas.microsoft.com/office/drawing/2014/main" id="{32D9B8E7-29AE-AC91-30BB-957BC90E3390}"/>
              </a:ext>
            </a:extLst>
          </p:cNvPr>
          <p:cNvSpPr/>
          <p:nvPr/>
        </p:nvSpPr>
        <p:spPr>
          <a:xfrm>
            <a:off x="968991" y="2251881"/>
            <a:ext cx="300251" cy="27295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32A058-B6FE-13F0-15CE-5B95CC788B61}"/>
              </a:ext>
            </a:extLst>
          </p:cNvPr>
          <p:cNvSpPr/>
          <p:nvPr/>
        </p:nvSpPr>
        <p:spPr>
          <a:xfrm>
            <a:off x="1432886" y="2283725"/>
            <a:ext cx="300251" cy="27295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0835E07-6FF0-D9E9-5BA9-1796F3EDF880}"/>
              </a:ext>
            </a:extLst>
          </p:cNvPr>
          <p:cNvSpPr/>
          <p:nvPr/>
        </p:nvSpPr>
        <p:spPr>
          <a:xfrm>
            <a:off x="1896781" y="2283726"/>
            <a:ext cx="300251" cy="27295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067CE0A2-70B3-99B7-BDD2-8451949EF57F}"/>
              </a:ext>
            </a:extLst>
          </p:cNvPr>
          <p:cNvSpPr/>
          <p:nvPr/>
        </p:nvSpPr>
        <p:spPr>
          <a:xfrm>
            <a:off x="222025" y="2203757"/>
            <a:ext cx="716915" cy="369201"/>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pic>
        <p:nvPicPr>
          <p:cNvPr id="11" name="Picture 10">
            <a:extLst>
              <a:ext uri="{FF2B5EF4-FFF2-40B4-BE49-F238E27FC236}">
                <a16:creationId xmlns:a16="http://schemas.microsoft.com/office/drawing/2014/main" id="{58A3755E-8FF3-9749-0E37-8F2A9C273366}"/>
              </a:ext>
            </a:extLst>
          </p:cNvPr>
          <p:cNvPicPr>
            <a:picLocks noChangeAspect="1"/>
          </p:cNvPicPr>
          <p:nvPr/>
        </p:nvPicPr>
        <p:blipFill>
          <a:blip r:embed="rId2"/>
          <a:stretch>
            <a:fillRect/>
          </a:stretch>
        </p:blipFill>
        <p:spPr>
          <a:xfrm>
            <a:off x="2550115" y="1963208"/>
            <a:ext cx="5458587" cy="3181794"/>
          </a:xfrm>
          <a:prstGeom prst="rect">
            <a:avLst/>
          </a:prstGeom>
        </p:spPr>
      </p:pic>
      <p:sp>
        <p:nvSpPr>
          <p:cNvPr id="12" name="Arrow: Right 11">
            <a:extLst>
              <a:ext uri="{FF2B5EF4-FFF2-40B4-BE49-F238E27FC236}">
                <a16:creationId xmlns:a16="http://schemas.microsoft.com/office/drawing/2014/main" id="{2D6A1977-5DEA-72FD-49F8-993C6417AF78}"/>
              </a:ext>
            </a:extLst>
          </p:cNvPr>
          <p:cNvSpPr/>
          <p:nvPr/>
        </p:nvSpPr>
        <p:spPr>
          <a:xfrm>
            <a:off x="2046906" y="3115172"/>
            <a:ext cx="716915" cy="369201"/>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2</a:t>
            </a:r>
          </a:p>
        </p:txBody>
      </p:sp>
      <p:pic>
        <p:nvPicPr>
          <p:cNvPr id="13" name="Picture 12">
            <a:extLst>
              <a:ext uri="{FF2B5EF4-FFF2-40B4-BE49-F238E27FC236}">
                <a16:creationId xmlns:a16="http://schemas.microsoft.com/office/drawing/2014/main" id="{198BEC55-9730-12DF-39F7-00C2E24157AA}"/>
              </a:ext>
            </a:extLst>
          </p:cNvPr>
          <p:cNvPicPr>
            <a:picLocks noChangeAspect="1"/>
          </p:cNvPicPr>
          <p:nvPr/>
        </p:nvPicPr>
        <p:blipFill>
          <a:blip r:embed="rId2"/>
          <a:stretch>
            <a:fillRect/>
          </a:stretch>
        </p:blipFill>
        <p:spPr>
          <a:xfrm>
            <a:off x="4353894" y="2959494"/>
            <a:ext cx="5458587" cy="3181794"/>
          </a:xfrm>
          <a:prstGeom prst="rect">
            <a:avLst/>
          </a:prstGeom>
        </p:spPr>
      </p:pic>
      <p:sp>
        <p:nvSpPr>
          <p:cNvPr id="14" name="Rectangle 13">
            <a:extLst>
              <a:ext uri="{FF2B5EF4-FFF2-40B4-BE49-F238E27FC236}">
                <a16:creationId xmlns:a16="http://schemas.microsoft.com/office/drawing/2014/main" id="{F27389E5-21BA-067F-B763-E520C5B9E6CF}"/>
              </a:ext>
            </a:extLst>
          </p:cNvPr>
          <p:cNvSpPr/>
          <p:nvPr/>
        </p:nvSpPr>
        <p:spPr>
          <a:xfrm>
            <a:off x="4576549" y="4137546"/>
            <a:ext cx="300251" cy="27295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8FC1ABB-0D30-6506-89EC-D0684E3DD79A}"/>
              </a:ext>
            </a:extLst>
          </p:cNvPr>
          <p:cNvSpPr/>
          <p:nvPr/>
        </p:nvSpPr>
        <p:spPr>
          <a:xfrm>
            <a:off x="5040444" y="4169390"/>
            <a:ext cx="300251" cy="27295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809E7D6-DB6C-E9EE-7A85-D4451EEBD0DF}"/>
              </a:ext>
            </a:extLst>
          </p:cNvPr>
          <p:cNvSpPr/>
          <p:nvPr/>
        </p:nvSpPr>
        <p:spPr>
          <a:xfrm>
            <a:off x="5504339" y="4169391"/>
            <a:ext cx="300251" cy="27295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209CC4AD-B7EF-A61A-4682-8CAA102092A6}"/>
              </a:ext>
            </a:extLst>
          </p:cNvPr>
          <p:cNvSpPr/>
          <p:nvPr/>
        </p:nvSpPr>
        <p:spPr>
          <a:xfrm>
            <a:off x="3777812" y="4089422"/>
            <a:ext cx="716915" cy="369201"/>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3</a:t>
            </a:r>
          </a:p>
        </p:txBody>
      </p:sp>
      <p:sp>
        <p:nvSpPr>
          <p:cNvPr id="18" name="Speech Bubble: Rectangle with Corners Rounded 17">
            <a:extLst>
              <a:ext uri="{FF2B5EF4-FFF2-40B4-BE49-F238E27FC236}">
                <a16:creationId xmlns:a16="http://schemas.microsoft.com/office/drawing/2014/main" id="{EFB0F242-A401-61FF-9FAB-AC17DB9665FC}"/>
              </a:ext>
            </a:extLst>
          </p:cNvPr>
          <p:cNvSpPr/>
          <p:nvPr/>
        </p:nvSpPr>
        <p:spPr>
          <a:xfrm>
            <a:off x="8008702" y="5240535"/>
            <a:ext cx="1637989" cy="402609"/>
          </a:xfrm>
          <a:prstGeom prst="wedgeRoundRectCallout">
            <a:avLst>
              <a:gd name="adj1" fmla="val -49162"/>
              <a:gd name="adj2" fmla="val -123941"/>
              <a:gd name="adj3" fmla="val 16667"/>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SIM button</a:t>
            </a:r>
          </a:p>
        </p:txBody>
      </p:sp>
    </p:spTree>
    <p:extLst>
      <p:ext uri="{BB962C8B-B14F-4D97-AF65-F5344CB8AC3E}">
        <p14:creationId xmlns:p14="http://schemas.microsoft.com/office/powerpoint/2010/main" val="1954255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4E479-F057-00B3-2720-B7CC0DD7CF1A}"/>
            </a:ext>
          </a:extLst>
        </p:cNvPr>
        <p:cNvGrpSpPr/>
        <p:nvPr/>
      </p:nvGrpSpPr>
      <p:grpSpPr>
        <a:xfrm>
          <a:off x="0" y="0"/>
          <a:ext cx="0" cy="0"/>
          <a:chOff x="0" y="0"/>
          <a:chExt cx="0" cy="0"/>
        </a:xfrm>
      </p:grpSpPr>
      <p:sp>
        <p:nvSpPr>
          <p:cNvPr id="24" name="TextBox 23">
            <a:extLst>
              <a:ext uri="{FF2B5EF4-FFF2-40B4-BE49-F238E27FC236}">
                <a16:creationId xmlns:a16="http://schemas.microsoft.com/office/drawing/2014/main" id="{6874722A-3B41-7DDF-04FB-DF15820839B8}"/>
              </a:ext>
            </a:extLst>
          </p:cNvPr>
          <p:cNvSpPr txBox="1"/>
          <p:nvPr/>
        </p:nvSpPr>
        <p:spPr>
          <a:xfrm>
            <a:off x="455445" y="860051"/>
            <a:ext cx="1853777" cy="800219"/>
          </a:xfrm>
          <a:prstGeom prst="rect">
            <a:avLst/>
          </a:prstGeom>
          <a:noFill/>
        </p:spPr>
        <p:txBody>
          <a:bodyPr wrap="none" rtlCol="0">
            <a:spAutoFit/>
          </a:bodyPr>
          <a:lstStyle/>
          <a:p>
            <a:r>
              <a:rPr lang="en-US" u="sng" dirty="0"/>
              <a:t>Level Calibration</a:t>
            </a:r>
          </a:p>
          <a:p>
            <a:r>
              <a:rPr lang="en-US" sz="1400" dirty="0"/>
              <a:t>    3 Appraisers</a:t>
            </a:r>
          </a:p>
          <a:p>
            <a:r>
              <a:rPr lang="en-US" sz="1400" dirty="0"/>
              <a:t>    5 Replicates</a:t>
            </a:r>
          </a:p>
        </p:txBody>
      </p:sp>
      <p:sp>
        <p:nvSpPr>
          <p:cNvPr id="28" name="TextBox 27">
            <a:extLst>
              <a:ext uri="{FF2B5EF4-FFF2-40B4-BE49-F238E27FC236}">
                <a16:creationId xmlns:a16="http://schemas.microsoft.com/office/drawing/2014/main" id="{E76AA66B-5E97-E80E-5DDA-9668C68C1972}"/>
              </a:ext>
            </a:extLst>
          </p:cNvPr>
          <p:cNvSpPr txBox="1"/>
          <p:nvPr/>
        </p:nvSpPr>
        <p:spPr>
          <a:xfrm>
            <a:off x="3774213" y="905509"/>
            <a:ext cx="2440155" cy="800219"/>
          </a:xfrm>
          <a:prstGeom prst="rect">
            <a:avLst/>
          </a:prstGeom>
          <a:noFill/>
        </p:spPr>
        <p:txBody>
          <a:bodyPr wrap="none" rtlCol="0">
            <a:spAutoFit/>
          </a:bodyPr>
          <a:lstStyle/>
          <a:p>
            <a:r>
              <a:rPr lang="en-US" u="sng" dirty="0"/>
              <a:t>Resistance Calibration</a:t>
            </a:r>
          </a:p>
          <a:p>
            <a:r>
              <a:rPr lang="en-US" sz="1400" dirty="0"/>
              <a:t>    1 Appraiser</a:t>
            </a:r>
          </a:p>
          <a:p>
            <a:r>
              <a:rPr lang="en-US" sz="1400" dirty="0"/>
              <a:t>    5 Replicates</a:t>
            </a:r>
          </a:p>
        </p:txBody>
      </p:sp>
      <p:sp>
        <p:nvSpPr>
          <p:cNvPr id="32" name="TextBox 31">
            <a:extLst>
              <a:ext uri="{FF2B5EF4-FFF2-40B4-BE49-F238E27FC236}">
                <a16:creationId xmlns:a16="http://schemas.microsoft.com/office/drawing/2014/main" id="{A71A9CB1-5232-9CA0-97EA-5B2C816B5E62}"/>
              </a:ext>
            </a:extLst>
          </p:cNvPr>
          <p:cNvSpPr txBox="1"/>
          <p:nvPr/>
        </p:nvSpPr>
        <p:spPr>
          <a:xfrm>
            <a:off x="6653842" y="939625"/>
            <a:ext cx="2392193" cy="584775"/>
          </a:xfrm>
          <a:prstGeom prst="rect">
            <a:avLst/>
          </a:prstGeom>
          <a:noFill/>
        </p:spPr>
        <p:txBody>
          <a:bodyPr wrap="none" rtlCol="0">
            <a:spAutoFit/>
          </a:bodyPr>
          <a:lstStyle/>
          <a:p>
            <a:r>
              <a:rPr lang="en-US" u="sng" dirty="0"/>
              <a:t>Process/Part Variation</a:t>
            </a:r>
          </a:p>
          <a:p>
            <a:r>
              <a:rPr lang="en-US" sz="1400" dirty="0"/>
              <a:t>5   Sensors</a:t>
            </a:r>
          </a:p>
        </p:txBody>
      </p:sp>
      <p:sp>
        <p:nvSpPr>
          <p:cNvPr id="34" name="TextBox 33">
            <a:extLst>
              <a:ext uri="{FF2B5EF4-FFF2-40B4-BE49-F238E27FC236}">
                <a16:creationId xmlns:a16="http://schemas.microsoft.com/office/drawing/2014/main" id="{1B4A8BF4-E198-633F-F159-F71F19101EDA}"/>
              </a:ext>
            </a:extLst>
          </p:cNvPr>
          <p:cNvSpPr txBox="1"/>
          <p:nvPr/>
        </p:nvSpPr>
        <p:spPr>
          <a:xfrm>
            <a:off x="662784" y="4174246"/>
            <a:ext cx="6395597" cy="2062103"/>
          </a:xfrm>
          <a:prstGeom prst="rect">
            <a:avLst/>
          </a:prstGeom>
          <a:noFill/>
        </p:spPr>
        <p:txBody>
          <a:bodyPr wrap="none" rtlCol="0">
            <a:spAutoFit/>
          </a:bodyPr>
          <a:lstStyle/>
          <a:p>
            <a:r>
              <a:rPr lang="en-US" sz="2000" u="sng" dirty="0"/>
              <a:t>Gage R &amp; R</a:t>
            </a:r>
          </a:p>
          <a:p>
            <a:r>
              <a:rPr lang="en-US" dirty="0"/>
              <a:t>Step 1:  Have 3 different Appraisers perform Calibration.</a:t>
            </a:r>
          </a:p>
          <a:p>
            <a:r>
              <a:rPr lang="en-US" dirty="0"/>
              <a:t>Step 2:  Use the mean and 95% Limits  for the Gage R&amp;R  for AV.</a:t>
            </a:r>
          </a:p>
          <a:p>
            <a:r>
              <a:rPr lang="en-US" dirty="0"/>
              <a:t>Step 3:  One Appraiser performs 5 calibration of the resistance.</a:t>
            </a:r>
          </a:p>
          <a:p>
            <a:r>
              <a:rPr lang="en-US" dirty="0"/>
              <a:t>Step 4:  Use the mean resistance calibration. </a:t>
            </a:r>
          </a:p>
          <a:p>
            <a:r>
              <a:rPr lang="en-US" dirty="0"/>
              <a:t>Step 5: Create two randomized test plans of 3 replicates each.</a:t>
            </a:r>
          </a:p>
          <a:p>
            <a:r>
              <a:rPr lang="en-US" dirty="0"/>
              <a:t>Step 6:  Run Test Plan 1 in the AM, Run Test Plan 2 in the PM.</a:t>
            </a:r>
          </a:p>
        </p:txBody>
      </p:sp>
      <p:sp>
        <p:nvSpPr>
          <p:cNvPr id="35" name="Title 34">
            <a:extLst>
              <a:ext uri="{FF2B5EF4-FFF2-40B4-BE49-F238E27FC236}">
                <a16:creationId xmlns:a16="http://schemas.microsoft.com/office/drawing/2014/main" id="{EB1778BC-2042-5683-C435-7D85A4B5BEA0}"/>
              </a:ext>
            </a:extLst>
          </p:cNvPr>
          <p:cNvSpPr>
            <a:spLocks noGrp="1"/>
          </p:cNvSpPr>
          <p:nvPr>
            <p:ph type="title"/>
          </p:nvPr>
        </p:nvSpPr>
        <p:spPr>
          <a:xfrm>
            <a:off x="401239" y="54159"/>
            <a:ext cx="10515600" cy="1033175"/>
          </a:xfrm>
        </p:spPr>
        <p:txBody>
          <a:bodyPr>
            <a:normAutofit/>
          </a:bodyPr>
          <a:lstStyle/>
          <a:p>
            <a:r>
              <a:rPr lang="en-US" sz="2800" dirty="0"/>
              <a:t>MLOI Gage R &amp; R Evaluation Plan</a:t>
            </a:r>
          </a:p>
        </p:txBody>
      </p:sp>
      <p:sp>
        <p:nvSpPr>
          <p:cNvPr id="36" name="Freeform: Shape 35">
            <a:extLst>
              <a:ext uri="{FF2B5EF4-FFF2-40B4-BE49-F238E27FC236}">
                <a16:creationId xmlns:a16="http://schemas.microsoft.com/office/drawing/2014/main" id="{F6090783-5DC3-F130-6ED8-96B33F1E2BE8}"/>
              </a:ext>
            </a:extLst>
          </p:cNvPr>
          <p:cNvSpPr/>
          <p:nvPr/>
        </p:nvSpPr>
        <p:spPr>
          <a:xfrm>
            <a:off x="9372600" y="2376903"/>
            <a:ext cx="2819400" cy="1052097"/>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90935 w 1733551"/>
              <a:gd name="connsiteY8" fmla="*/ 508870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090935 w 1733551"/>
              <a:gd name="connsiteY8" fmla="*/ 509996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126457 w 1733551"/>
              <a:gd name="connsiteY8" fmla="*/ 480109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806450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791226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09564 w 1733551"/>
              <a:gd name="connsiteY1" fmla="*/ 1219575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902 h 1329602"/>
              <a:gd name="connsiteX1" fmla="*/ 209564 w 1733551"/>
              <a:gd name="connsiteY1" fmla="*/ 1220154 h 1329602"/>
              <a:gd name="connsiteX2" fmla="*/ 368355 w 1733551"/>
              <a:gd name="connsiteY2" fmla="*/ 1103991 h 1329602"/>
              <a:gd name="connsiteX3" fmla="*/ 495368 w 1733551"/>
              <a:gd name="connsiteY3" fmla="*/ 879124 h 1329602"/>
              <a:gd name="connsiteX4" fmla="*/ 669355 w 1733551"/>
              <a:gd name="connsiteY4" fmla="*/ 338264 h 1329602"/>
              <a:gd name="connsiteX5" fmla="*/ 791226 w 1733551"/>
              <a:gd name="connsiteY5" fmla="*/ 59602 h 1329602"/>
              <a:gd name="connsiteX6" fmla="*/ 869950 w 1733551"/>
              <a:gd name="connsiteY6" fmla="*/ 2452 h 1329602"/>
              <a:gd name="connsiteX7" fmla="*/ 1002437 w 1733551"/>
              <a:gd name="connsiteY7" fmla="*/ 106828 h 1329602"/>
              <a:gd name="connsiteX8" fmla="*/ 1126457 w 1733551"/>
              <a:gd name="connsiteY8" fmla="*/ 480861 h 1329602"/>
              <a:gd name="connsiteX9" fmla="*/ 1265821 w 1733551"/>
              <a:gd name="connsiteY9" fmla="*/ 831034 h 1329602"/>
              <a:gd name="connsiteX10" fmla="*/ 1360654 w 1733551"/>
              <a:gd name="connsiteY10" fmla="*/ 1045377 h 1329602"/>
              <a:gd name="connsiteX11" fmla="*/ 1450269 w 1733551"/>
              <a:gd name="connsiteY11" fmla="*/ 1139466 h 1329602"/>
              <a:gd name="connsiteX12" fmla="*/ 1676400 w 1733551"/>
              <a:gd name="connsiteY12" fmla="*/ 1297852 h 1329602"/>
              <a:gd name="connsiteX13" fmla="*/ 1733550 w 1733551"/>
              <a:gd name="connsiteY13" fmla="*/ 1329602 h 1329602"/>
              <a:gd name="connsiteX14" fmla="*/ 0 w 1733551"/>
              <a:gd name="connsiteY14" fmla="*/ 1316902 h 1329602"/>
              <a:gd name="connsiteX0" fmla="*/ 0 w 1733551"/>
              <a:gd name="connsiteY0" fmla="*/ 1315301 h 1328001"/>
              <a:gd name="connsiteX1" fmla="*/ 209564 w 1733551"/>
              <a:gd name="connsiteY1" fmla="*/ 1218553 h 1328001"/>
              <a:gd name="connsiteX2" fmla="*/ 368355 w 1733551"/>
              <a:gd name="connsiteY2" fmla="*/ 1102390 h 1328001"/>
              <a:gd name="connsiteX3" fmla="*/ 495368 w 1733551"/>
              <a:gd name="connsiteY3" fmla="*/ 877523 h 1328001"/>
              <a:gd name="connsiteX4" fmla="*/ 669355 w 1733551"/>
              <a:gd name="connsiteY4" fmla="*/ 336663 h 1328001"/>
              <a:gd name="connsiteX5" fmla="*/ 791226 w 1733551"/>
              <a:gd name="connsiteY5" fmla="*/ 144672 h 1328001"/>
              <a:gd name="connsiteX6" fmla="*/ 869950 w 1733551"/>
              <a:gd name="connsiteY6" fmla="*/ 851 h 1328001"/>
              <a:gd name="connsiteX7" fmla="*/ 1002437 w 1733551"/>
              <a:gd name="connsiteY7" fmla="*/ 105227 h 1328001"/>
              <a:gd name="connsiteX8" fmla="*/ 1126457 w 1733551"/>
              <a:gd name="connsiteY8" fmla="*/ 479260 h 1328001"/>
              <a:gd name="connsiteX9" fmla="*/ 1265821 w 1733551"/>
              <a:gd name="connsiteY9" fmla="*/ 829433 h 1328001"/>
              <a:gd name="connsiteX10" fmla="*/ 1360654 w 1733551"/>
              <a:gd name="connsiteY10" fmla="*/ 1043776 h 1328001"/>
              <a:gd name="connsiteX11" fmla="*/ 1450269 w 1733551"/>
              <a:gd name="connsiteY11" fmla="*/ 1137865 h 1328001"/>
              <a:gd name="connsiteX12" fmla="*/ 1676400 w 1733551"/>
              <a:gd name="connsiteY12" fmla="*/ 1296251 h 1328001"/>
              <a:gd name="connsiteX13" fmla="*/ 1733550 w 1733551"/>
              <a:gd name="connsiteY13" fmla="*/ 1328001 h 1328001"/>
              <a:gd name="connsiteX14" fmla="*/ 0 w 1733551"/>
              <a:gd name="connsiteY14" fmla="*/ 1315301 h 1328001"/>
              <a:gd name="connsiteX0" fmla="*/ 0 w 1733551"/>
              <a:gd name="connsiteY0" fmla="*/ 1242630 h 1255330"/>
              <a:gd name="connsiteX1" fmla="*/ 209564 w 1733551"/>
              <a:gd name="connsiteY1" fmla="*/ 1145882 h 1255330"/>
              <a:gd name="connsiteX2" fmla="*/ 368355 w 1733551"/>
              <a:gd name="connsiteY2" fmla="*/ 1029719 h 1255330"/>
              <a:gd name="connsiteX3" fmla="*/ 495368 w 1733551"/>
              <a:gd name="connsiteY3" fmla="*/ 804852 h 1255330"/>
              <a:gd name="connsiteX4" fmla="*/ 669355 w 1733551"/>
              <a:gd name="connsiteY4" fmla="*/ 263992 h 1255330"/>
              <a:gd name="connsiteX5" fmla="*/ 791226 w 1733551"/>
              <a:gd name="connsiteY5" fmla="*/ 72001 h 1255330"/>
              <a:gd name="connsiteX6" fmla="*/ 869950 w 1733551"/>
              <a:gd name="connsiteY6" fmla="*/ 23818 h 1255330"/>
              <a:gd name="connsiteX7" fmla="*/ 1002437 w 1733551"/>
              <a:gd name="connsiteY7" fmla="*/ 32556 h 1255330"/>
              <a:gd name="connsiteX8" fmla="*/ 1126457 w 1733551"/>
              <a:gd name="connsiteY8" fmla="*/ 406589 h 1255330"/>
              <a:gd name="connsiteX9" fmla="*/ 1265821 w 1733551"/>
              <a:gd name="connsiteY9" fmla="*/ 756762 h 1255330"/>
              <a:gd name="connsiteX10" fmla="*/ 1360654 w 1733551"/>
              <a:gd name="connsiteY10" fmla="*/ 971105 h 1255330"/>
              <a:gd name="connsiteX11" fmla="*/ 1450269 w 1733551"/>
              <a:gd name="connsiteY11" fmla="*/ 1065194 h 1255330"/>
              <a:gd name="connsiteX12" fmla="*/ 1676400 w 1733551"/>
              <a:gd name="connsiteY12" fmla="*/ 1223580 h 1255330"/>
              <a:gd name="connsiteX13" fmla="*/ 1733550 w 1733551"/>
              <a:gd name="connsiteY13" fmla="*/ 1255330 h 1255330"/>
              <a:gd name="connsiteX14" fmla="*/ 0 w 1733551"/>
              <a:gd name="connsiteY14" fmla="*/ 1242630 h 1255330"/>
              <a:gd name="connsiteX0" fmla="*/ 0 w 1733551"/>
              <a:gd name="connsiteY0" fmla="*/ 1219371 h 1232071"/>
              <a:gd name="connsiteX1" fmla="*/ 209564 w 1733551"/>
              <a:gd name="connsiteY1" fmla="*/ 1122623 h 1232071"/>
              <a:gd name="connsiteX2" fmla="*/ 368355 w 1733551"/>
              <a:gd name="connsiteY2" fmla="*/ 1006460 h 1232071"/>
              <a:gd name="connsiteX3" fmla="*/ 495368 w 1733551"/>
              <a:gd name="connsiteY3" fmla="*/ 781593 h 1232071"/>
              <a:gd name="connsiteX4" fmla="*/ 669355 w 1733551"/>
              <a:gd name="connsiteY4" fmla="*/ 240733 h 1232071"/>
              <a:gd name="connsiteX5" fmla="*/ 791226 w 1733551"/>
              <a:gd name="connsiteY5" fmla="*/ 48742 h 1232071"/>
              <a:gd name="connsiteX6" fmla="*/ 869950 w 1733551"/>
              <a:gd name="connsiteY6" fmla="*/ 559 h 1232071"/>
              <a:gd name="connsiteX7" fmla="*/ 999899 w 1733551"/>
              <a:gd name="connsiteY7" fmla="*/ 69071 h 1232071"/>
              <a:gd name="connsiteX8" fmla="*/ 1126457 w 1733551"/>
              <a:gd name="connsiteY8" fmla="*/ 383330 h 1232071"/>
              <a:gd name="connsiteX9" fmla="*/ 1265821 w 1733551"/>
              <a:gd name="connsiteY9" fmla="*/ 733503 h 1232071"/>
              <a:gd name="connsiteX10" fmla="*/ 1360654 w 1733551"/>
              <a:gd name="connsiteY10" fmla="*/ 947846 h 1232071"/>
              <a:gd name="connsiteX11" fmla="*/ 1450269 w 1733551"/>
              <a:gd name="connsiteY11" fmla="*/ 1041935 h 1232071"/>
              <a:gd name="connsiteX12" fmla="*/ 1676400 w 1733551"/>
              <a:gd name="connsiteY12" fmla="*/ 1200321 h 1232071"/>
              <a:gd name="connsiteX13" fmla="*/ 1733550 w 1733551"/>
              <a:gd name="connsiteY13" fmla="*/ 1232071 h 1232071"/>
              <a:gd name="connsiteX14" fmla="*/ 0 w 1733551"/>
              <a:gd name="connsiteY14" fmla="*/ 1219371 h 123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232071">
                <a:moveTo>
                  <a:pt x="0" y="1219371"/>
                </a:moveTo>
                <a:lnTo>
                  <a:pt x="209564" y="1122623"/>
                </a:lnTo>
                <a:cubicBezTo>
                  <a:pt x="279414" y="1091931"/>
                  <a:pt x="320721" y="1063298"/>
                  <a:pt x="368355" y="1006460"/>
                </a:cubicBezTo>
                <a:cubicBezTo>
                  <a:pt x="415989" y="949622"/>
                  <a:pt x="445201" y="909214"/>
                  <a:pt x="495368" y="781593"/>
                </a:cubicBezTo>
                <a:cubicBezTo>
                  <a:pt x="545535" y="653972"/>
                  <a:pt x="620045" y="362875"/>
                  <a:pt x="669355" y="240733"/>
                </a:cubicBezTo>
                <a:cubicBezTo>
                  <a:pt x="718665" y="118591"/>
                  <a:pt x="757794" y="88771"/>
                  <a:pt x="791226" y="48742"/>
                </a:cubicBezTo>
                <a:cubicBezTo>
                  <a:pt x="824658" y="8713"/>
                  <a:pt x="835171" y="-2829"/>
                  <a:pt x="869950" y="559"/>
                </a:cubicBezTo>
                <a:cubicBezTo>
                  <a:pt x="904729" y="3947"/>
                  <a:pt x="957148" y="5276"/>
                  <a:pt x="999899" y="69071"/>
                </a:cubicBezTo>
                <a:cubicBezTo>
                  <a:pt x="1042650" y="132866"/>
                  <a:pt x="1082137" y="272591"/>
                  <a:pt x="1126457" y="383330"/>
                </a:cubicBezTo>
                <a:cubicBezTo>
                  <a:pt x="1170777" y="494069"/>
                  <a:pt x="1226788" y="639417"/>
                  <a:pt x="1265821" y="733503"/>
                </a:cubicBezTo>
                <a:cubicBezTo>
                  <a:pt x="1304854" y="827589"/>
                  <a:pt x="1329913" y="896441"/>
                  <a:pt x="1360654" y="947846"/>
                </a:cubicBezTo>
                <a:cubicBezTo>
                  <a:pt x="1391395" y="999251"/>
                  <a:pt x="1397645" y="999856"/>
                  <a:pt x="1450269" y="1041935"/>
                </a:cubicBezTo>
                <a:cubicBezTo>
                  <a:pt x="1502893" y="1084014"/>
                  <a:pt x="1618192" y="1178096"/>
                  <a:pt x="1676400" y="1200321"/>
                </a:cubicBezTo>
                <a:cubicBezTo>
                  <a:pt x="1734608" y="1222546"/>
                  <a:pt x="1733550" y="1232071"/>
                  <a:pt x="1733550" y="1232071"/>
                </a:cubicBezTo>
                <a:lnTo>
                  <a:pt x="0" y="1219371"/>
                </a:lnTo>
                <a:close/>
              </a:path>
            </a:pathLst>
          </a:cu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TextBox 36">
            <a:extLst>
              <a:ext uri="{FF2B5EF4-FFF2-40B4-BE49-F238E27FC236}">
                <a16:creationId xmlns:a16="http://schemas.microsoft.com/office/drawing/2014/main" id="{00EC44FB-F4EB-99A0-E7B7-ADBEA9450A25}"/>
              </a:ext>
            </a:extLst>
          </p:cNvPr>
          <p:cNvSpPr txBox="1"/>
          <p:nvPr/>
        </p:nvSpPr>
        <p:spPr>
          <a:xfrm>
            <a:off x="9485509" y="874951"/>
            <a:ext cx="2629694" cy="1446550"/>
          </a:xfrm>
          <a:prstGeom prst="rect">
            <a:avLst/>
          </a:prstGeom>
          <a:noFill/>
        </p:spPr>
        <p:txBody>
          <a:bodyPr wrap="none" rtlCol="0">
            <a:spAutoFit/>
          </a:bodyPr>
          <a:lstStyle/>
          <a:p>
            <a:r>
              <a:rPr lang="en-US" u="sng" dirty="0"/>
              <a:t>Total Measured Variation</a:t>
            </a:r>
          </a:p>
          <a:p>
            <a:r>
              <a:rPr lang="en-US" sz="1400" dirty="0"/>
              <a:t>    3   Level Calibrations</a:t>
            </a:r>
          </a:p>
          <a:p>
            <a:r>
              <a:rPr lang="en-US" sz="1400" dirty="0"/>
              <a:t>    5   Sensors</a:t>
            </a:r>
          </a:p>
          <a:p>
            <a:r>
              <a:rPr lang="en-US" sz="1400" dirty="0"/>
              <a:t>    6   Replicates</a:t>
            </a:r>
          </a:p>
          <a:p>
            <a:r>
              <a:rPr lang="en-US" sz="1400" dirty="0"/>
              <a:t>    1   Resistance Calibration</a:t>
            </a:r>
          </a:p>
          <a:p>
            <a:r>
              <a:rPr lang="en-US" sz="1400" dirty="0"/>
              <a:t>TOTAL 90 Measurements</a:t>
            </a:r>
          </a:p>
        </p:txBody>
      </p:sp>
      <p:pic>
        <p:nvPicPr>
          <p:cNvPr id="2" name="Picture 1">
            <a:extLst>
              <a:ext uri="{FF2B5EF4-FFF2-40B4-BE49-F238E27FC236}">
                <a16:creationId xmlns:a16="http://schemas.microsoft.com/office/drawing/2014/main" id="{539F6DC9-2FBB-2420-1C8E-966BC9BD6B6D}"/>
              </a:ext>
            </a:extLst>
          </p:cNvPr>
          <p:cNvPicPr>
            <a:picLocks noChangeAspect="1"/>
          </p:cNvPicPr>
          <p:nvPr/>
        </p:nvPicPr>
        <p:blipFill>
          <a:blip r:embed="rId2"/>
          <a:stretch>
            <a:fillRect/>
          </a:stretch>
        </p:blipFill>
        <p:spPr>
          <a:xfrm>
            <a:off x="69857" y="2246971"/>
            <a:ext cx="8635232" cy="1859967"/>
          </a:xfrm>
          <a:prstGeom prst="rect">
            <a:avLst/>
          </a:prstGeom>
        </p:spPr>
      </p:pic>
      <p:sp>
        <p:nvSpPr>
          <p:cNvPr id="3" name="TextBox 2">
            <a:extLst>
              <a:ext uri="{FF2B5EF4-FFF2-40B4-BE49-F238E27FC236}">
                <a16:creationId xmlns:a16="http://schemas.microsoft.com/office/drawing/2014/main" id="{EE2380AB-453C-289F-9367-983FC54584FB}"/>
              </a:ext>
            </a:extLst>
          </p:cNvPr>
          <p:cNvSpPr txBox="1"/>
          <p:nvPr/>
        </p:nvSpPr>
        <p:spPr>
          <a:xfrm>
            <a:off x="8499194" y="2413337"/>
            <a:ext cx="654346" cy="1015663"/>
          </a:xfrm>
          <a:prstGeom prst="rect">
            <a:avLst/>
          </a:prstGeom>
          <a:noFill/>
        </p:spPr>
        <p:txBody>
          <a:bodyPr wrap="none" rtlCol="0">
            <a:spAutoFit/>
          </a:bodyPr>
          <a:lstStyle/>
          <a:p>
            <a:r>
              <a:rPr lang="en-US" sz="6000" dirty="0">
                <a:latin typeface="Aharoni" panose="02010803020104030203" pitchFamily="2" charset="-79"/>
                <a:cs typeface="Aharoni" panose="02010803020104030203" pitchFamily="2" charset="-79"/>
              </a:rPr>
              <a:t>=</a:t>
            </a:r>
          </a:p>
        </p:txBody>
      </p:sp>
      <p:sp>
        <p:nvSpPr>
          <p:cNvPr id="4" name="TextBox 3">
            <a:extLst>
              <a:ext uri="{FF2B5EF4-FFF2-40B4-BE49-F238E27FC236}">
                <a16:creationId xmlns:a16="http://schemas.microsoft.com/office/drawing/2014/main" id="{89F73AAD-ECEF-AFCE-C36F-25550EEEEDA6}"/>
              </a:ext>
            </a:extLst>
          </p:cNvPr>
          <p:cNvSpPr txBox="1"/>
          <p:nvPr/>
        </p:nvSpPr>
        <p:spPr>
          <a:xfrm>
            <a:off x="7429819" y="4605132"/>
            <a:ext cx="4592026" cy="2031325"/>
          </a:xfrm>
          <a:prstGeom prst="rect">
            <a:avLst/>
          </a:prstGeom>
          <a:noFill/>
        </p:spPr>
        <p:txBody>
          <a:bodyPr wrap="none" rtlCol="0">
            <a:spAutoFit/>
          </a:bodyPr>
          <a:lstStyle/>
          <a:p>
            <a:r>
              <a:rPr lang="en-US" dirty="0"/>
              <a:t>EV =  </a:t>
            </a:r>
            <a:r>
              <a:rPr lang="en-US" dirty="0" err="1"/>
              <a:t>Sample_Range_Avg</a:t>
            </a:r>
            <a:r>
              <a:rPr lang="en-US" dirty="0"/>
              <a:t>/d2(1.692)</a:t>
            </a:r>
          </a:p>
          <a:p>
            <a:r>
              <a:rPr lang="en-US" dirty="0"/>
              <a:t>AV = </a:t>
            </a:r>
            <a:r>
              <a:rPr lang="en-US" dirty="0">
                <a:latin typeface="Arial" panose="020B0604020202020204" pitchFamily="34" charset="0"/>
                <a:cs typeface="Arial" panose="020B0604020202020204" pitchFamily="34" charset="0"/>
              </a:rPr>
              <a:t>√</a:t>
            </a:r>
            <a:r>
              <a:rPr lang="en-US" dirty="0"/>
              <a:t> </a:t>
            </a:r>
            <a:r>
              <a:rPr lang="en-US" dirty="0" err="1"/>
              <a:t>Cal_Range_Avg</a:t>
            </a:r>
            <a:r>
              <a:rPr lang="en-US" dirty="0"/>
              <a:t>/ d2(1.912) –(EV)</a:t>
            </a:r>
            <a:r>
              <a:rPr lang="en-US" baseline="30000" dirty="0"/>
              <a:t>2</a:t>
            </a:r>
            <a:r>
              <a:rPr lang="en-US" dirty="0"/>
              <a:t>/(n*r)</a:t>
            </a:r>
          </a:p>
          <a:p>
            <a:r>
              <a:rPr lang="en-US" dirty="0"/>
              <a:t>V</a:t>
            </a:r>
            <a:r>
              <a:rPr lang="en-US" baseline="-25000" dirty="0"/>
              <a:t>GRR</a:t>
            </a:r>
            <a:r>
              <a:rPr lang="en-US" dirty="0"/>
              <a:t> = </a:t>
            </a:r>
            <a:r>
              <a:rPr lang="en-US" dirty="0">
                <a:latin typeface="Arial" panose="020B0604020202020204" pitchFamily="34" charset="0"/>
                <a:cs typeface="Arial" panose="020B0604020202020204" pitchFamily="34" charset="0"/>
              </a:rPr>
              <a:t>√EV</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 AV</a:t>
            </a:r>
            <a:r>
              <a:rPr lang="en-US" baseline="30000" dirty="0">
                <a:latin typeface="Arial" panose="020B0604020202020204" pitchFamily="34" charset="0"/>
                <a:cs typeface="Arial" panose="020B0604020202020204" pitchFamily="34" charset="0"/>
              </a:rPr>
              <a:t>2</a:t>
            </a:r>
            <a:endParaRPr lang="en-US" baseline="30000" dirty="0"/>
          </a:p>
          <a:p>
            <a:r>
              <a:rPr lang="en-US" dirty="0"/>
              <a:t>PV = </a:t>
            </a:r>
            <a:r>
              <a:rPr lang="en-US" dirty="0" err="1"/>
              <a:t>Part_Range_Avg</a:t>
            </a:r>
            <a:r>
              <a:rPr lang="en-US" dirty="0"/>
              <a:t>//d2(3.1791)</a:t>
            </a:r>
          </a:p>
          <a:p>
            <a:endParaRPr lang="en-US" i="1" dirty="0">
              <a:latin typeface="Cambria Math" panose="02040503050406030204" pitchFamily="18" charset="0"/>
            </a:endParaRPr>
          </a:p>
          <a:p>
            <a:r>
              <a:rPr lang="en-US" b="1" i="1" dirty="0">
                <a:latin typeface="Cambria Math" panose="02040503050406030204" pitchFamily="18" charset="0"/>
              </a:rPr>
              <a:t>Goodness % = V</a:t>
            </a:r>
            <a:r>
              <a:rPr lang="en-US" b="1" i="1" baseline="-25000" dirty="0">
                <a:latin typeface="Cambria Math" panose="02040503050406030204" pitchFamily="18" charset="0"/>
              </a:rPr>
              <a:t>GRR/</a:t>
            </a:r>
            <a:r>
              <a:rPr lang="en-US" b="1" i="1" dirty="0">
                <a:latin typeface="Cambria Math" panose="02040503050406030204" pitchFamily="18" charset="0"/>
              </a:rPr>
              <a:t>PV    &lt; 10%</a:t>
            </a:r>
          </a:p>
          <a:p>
            <a:endParaRPr lang="en-US" dirty="0"/>
          </a:p>
        </p:txBody>
      </p:sp>
    </p:spTree>
    <p:extLst>
      <p:ext uri="{BB962C8B-B14F-4D97-AF65-F5344CB8AC3E}">
        <p14:creationId xmlns:p14="http://schemas.microsoft.com/office/powerpoint/2010/main" val="3750614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152DCC-D474-895F-83AF-78C7FE1F2969}"/>
              </a:ext>
            </a:extLst>
          </p:cNvPr>
          <p:cNvPicPr>
            <a:picLocks noChangeAspect="1"/>
          </p:cNvPicPr>
          <p:nvPr/>
        </p:nvPicPr>
        <p:blipFill>
          <a:blip r:embed="rId2"/>
          <a:stretch>
            <a:fillRect/>
          </a:stretch>
        </p:blipFill>
        <p:spPr>
          <a:xfrm>
            <a:off x="2256889" y="1037891"/>
            <a:ext cx="7678222" cy="4782217"/>
          </a:xfrm>
          <a:prstGeom prst="rect">
            <a:avLst/>
          </a:prstGeom>
        </p:spPr>
      </p:pic>
    </p:spTree>
    <p:extLst>
      <p:ext uri="{BB962C8B-B14F-4D97-AF65-F5344CB8AC3E}">
        <p14:creationId xmlns:p14="http://schemas.microsoft.com/office/powerpoint/2010/main" val="1643009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C7FE15-01BF-A1FF-48D7-767CB34D5E96}"/>
              </a:ext>
            </a:extLst>
          </p:cNvPr>
          <p:cNvPicPr>
            <a:picLocks noChangeAspect="1"/>
          </p:cNvPicPr>
          <p:nvPr/>
        </p:nvPicPr>
        <p:blipFill>
          <a:blip r:embed="rId2"/>
          <a:stretch>
            <a:fillRect/>
          </a:stretch>
        </p:blipFill>
        <p:spPr>
          <a:xfrm>
            <a:off x="676795" y="572725"/>
            <a:ext cx="7573432" cy="4410691"/>
          </a:xfrm>
          <a:prstGeom prst="rect">
            <a:avLst/>
          </a:prstGeom>
        </p:spPr>
      </p:pic>
      <p:pic>
        <p:nvPicPr>
          <p:cNvPr id="7" name="Picture 6">
            <a:extLst>
              <a:ext uri="{FF2B5EF4-FFF2-40B4-BE49-F238E27FC236}">
                <a16:creationId xmlns:a16="http://schemas.microsoft.com/office/drawing/2014/main" id="{5C62B323-82BB-8A19-BC82-53A68003BEE5}"/>
              </a:ext>
            </a:extLst>
          </p:cNvPr>
          <p:cNvPicPr>
            <a:picLocks noChangeAspect="1"/>
          </p:cNvPicPr>
          <p:nvPr/>
        </p:nvPicPr>
        <p:blipFill>
          <a:blip r:embed="rId3"/>
          <a:stretch>
            <a:fillRect/>
          </a:stretch>
        </p:blipFill>
        <p:spPr>
          <a:xfrm>
            <a:off x="3405751" y="2763781"/>
            <a:ext cx="7421011" cy="4439270"/>
          </a:xfrm>
          <a:prstGeom prst="rect">
            <a:avLst/>
          </a:prstGeom>
        </p:spPr>
      </p:pic>
      <p:sp>
        <p:nvSpPr>
          <p:cNvPr id="8" name="Speech Bubble: Rectangle 7">
            <a:extLst>
              <a:ext uri="{FF2B5EF4-FFF2-40B4-BE49-F238E27FC236}">
                <a16:creationId xmlns:a16="http://schemas.microsoft.com/office/drawing/2014/main" id="{F75CAC6A-548B-1D33-0D28-BEC62CD092D8}"/>
              </a:ext>
            </a:extLst>
          </p:cNvPr>
          <p:cNvSpPr/>
          <p:nvPr/>
        </p:nvSpPr>
        <p:spPr>
          <a:xfrm>
            <a:off x="2347992" y="1456840"/>
            <a:ext cx="2115519" cy="604434"/>
          </a:xfrm>
          <a:prstGeom prst="wedgeRectCallout">
            <a:avLst>
              <a:gd name="adj1" fmla="val -63690"/>
              <a:gd name="adj2" fmla="val 12147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Voltage readings are highlighted yellow</a:t>
            </a:r>
          </a:p>
        </p:txBody>
      </p:sp>
      <p:sp>
        <p:nvSpPr>
          <p:cNvPr id="9" name="Speech Bubble: Rectangle 8">
            <a:extLst>
              <a:ext uri="{FF2B5EF4-FFF2-40B4-BE49-F238E27FC236}">
                <a16:creationId xmlns:a16="http://schemas.microsoft.com/office/drawing/2014/main" id="{DD8FDD3D-7CF7-E07E-1BF9-789FAC9FE2C4}"/>
              </a:ext>
            </a:extLst>
          </p:cNvPr>
          <p:cNvSpPr/>
          <p:nvPr/>
        </p:nvSpPr>
        <p:spPr>
          <a:xfrm>
            <a:off x="5038240" y="3809999"/>
            <a:ext cx="2115519" cy="604434"/>
          </a:xfrm>
          <a:prstGeom prst="wedgeRectCallout">
            <a:avLst>
              <a:gd name="adj1" fmla="val -63690"/>
              <a:gd name="adj2" fmla="val 12147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Ohm readings are highlighted green</a:t>
            </a:r>
          </a:p>
        </p:txBody>
      </p:sp>
    </p:spTree>
    <p:extLst>
      <p:ext uri="{BB962C8B-B14F-4D97-AF65-F5344CB8AC3E}">
        <p14:creationId xmlns:p14="http://schemas.microsoft.com/office/powerpoint/2010/main" val="1057877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D80F9E-ADCE-74BA-BBD1-69C2CB591B67}"/>
              </a:ext>
            </a:extLst>
          </p:cNvPr>
          <p:cNvPicPr>
            <a:picLocks noChangeAspect="1"/>
          </p:cNvPicPr>
          <p:nvPr/>
        </p:nvPicPr>
        <p:blipFill>
          <a:blip r:embed="rId2"/>
          <a:stretch>
            <a:fillRect/>
          </a:stretch>
        </p:blipFill>
        <p:spPr>
          <a:xfrm>
            <a:off x="2209258" y="1344575"/>
            <a:ext cx="3886742" cy="3238952"/>
          </a:xfrm>
          <a:prstGeom prst="rect">
            <a:avLst/>
          </a:prstGeom>
        </p:spPr>
      </p:pic>
      <p:sp>
        <p:nvSpPr>
          <p:cNvPr id="5" name="Right Brace 4">
            <a:extLst>
              <a:ext uri="{FF2B5EF4-FFF2-40B4-BE49-F238E27FC236}">
                <a16:creationId xmlns:a16="http://schemas.microsoft.com/office/drawing/2014/main" id="{25674A71-8675-5FE6-C813-8B9241508C91}"/>
              </a:ext>
            </a:extLst>
          </p:cNvPr>
          <p:cNvSpPr/>
          <p:nvPr/>
        </p:nvSpPr>
        <p:spPr>
          <a:xfrm>
            <a:off x="5548394" y="3429000"/>
            <a:ext cx="371960" cy="100351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BAA9E887-57A0-EF2A-2DBD-34E21BA09A95}"/>
              </a:ext>
            </a:extLst>
          </p:cNvPr>
          <p:cNvSpPr txBox="1"/>
          <p:nvPr/>
        </p:nvSpPr>
        <p:spPr>
          <a:xfrm>
            <a:off x="5871137" y="3642102"/>
            <a:ext cx="1286634" cy="646331"/>
          </a:xfrm>
          <a:prstGeom prst="rect">
            <a:avLst/>
          </a:prstGeom>
          <a:noFill/>
        </p:spPr>
        <p:txBody>
          <a:bodyPr wrap="none" rtlCol="0">
            <a:spAutoFit/>
          </a:bodyPr>
          <a:lstStyle/>
          <a:p>
            <a:r>
              <a:rPr lang="en-US" dirty="0"/>
              <a:t>Resistor</a:t>
            </a:r>
          </a:p>
          <a:p>
            <a:r>
              <a:rPr lang="en-US" dirty="0"/>
              <a:t>Calibration</a:t>
            </a:r>
          </a:p>
        </p:txBody>
      </p:sp>
    </p:spTree>
    <p:extLst>
      <p:ext uri="{BB962C8B-B14F-4D97-AF65-F5344CB8AC3E}">
        <p14:creationId xmlns:p14="http://schemas.microsoft.com/office/powerpoint/2010/main" val="1297572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55ECA59-F893-CB21-B1CC-A5036AA32F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41" t="24281" r="5085" b="11779"/>
          <a:stretch/>
        </p:blipFill>
        <p:spPr bwMode="auto">
          <a:xfrm>
            <a:off x="326112" y="1325108"/>
            <a:ext cx="4127313" cy="389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peech Bubble: Rectangle 2">
            <a:extLst>
              <a:ext uri="{FF2B5EF4-FFF2-40B4-BE49-F238E27FC236}">
                <a16:creationId xmlns:a16="http://schemas.microsoft.com/office/drawing/2014/main" id="{79E4B58C-4A8A-C07D-1819-6FB5EA51459F}"/>
              </a:ext>
            </a:extLst>
          </p:cNvPr>
          <p:cNvSpPr/>
          <p:nvPr/>
        </p:nvSpPr>
        <p:spPr>
          <a:xfrm>
            <a:off x="387581" y="1387095"/>
            <a:ext cx="929898" cy="495946"/>
          </a:xfrm>
          <a:prstGeom prst="wedgeRectCallout">
            <a:avLst>
              <a:gd name="adj1" fmla="val 34167"/>
              <a:gd name="adj2" fmla="val 13437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PLUS</a:t>
            </a:r>
          </a:p>
        </p:txBody>
      </p:sp>
      <p:sp>
        <p:nvSpPr>
          <p:cNvPr id="4" name="Speech Bubble: Rectangle 3">
            <a:extLst>
              <a:ext uri="{FF2B5EF4-FFF2-40B4-BE49-F238E27FC236}">
                <a16:creationId xmlns:a16="http://schemas.microsoft.com/office/drawing/2014/main" id="{75DE217F-FDB9-0783-E46A-84249683CE97}"/>
              </a:ext>
            </a:extLst>
          </p:cNvPr>
          <p:cNvSpPr/>
          <p:nvPr/>
        </p:nvSpPr>
        <p:spPr>
          <a:xfrm>
            <a:off x="1286359" y="2709623"/>
            <a:ext cx="929898" cy="495946"/>
          </a:xfrm>
          <a:prstGeom prst="wedgeRectCallout">
            <a:avLst>
              <a:gd name="adj1" fmla="val -65833"/>
              <a:gd name="adj2" fmla="val 10937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GND</a:t>
            </a:r>
          </a:p>
        </p:txBody>
      </p:sp>
      <p:sp>
        <p:nvSpPr>
          <p:cNvPr id="5" name="Speech Bubble: Rectangle 4">
            <a:extLst>
              <a:ext uri="{FF2B5EF4-FFF2-40B4-BE49-F238E27FC236}">
                <a16:creationId xmlns:a16="http://schemas.microsoft.com/office/drawing/2014/main" id="{8DD6330C-12F9-7A2D-3547-4F27764FDA28}"/>
              </a:ext>
            </a:extLst>
          </p:cNvPr>
          <p:cNvSpPr/>
          <p:nvPr/>
        </p:nvSpPr>
        <p:spPr>
          <a:xfrm>
            <a:off x="3626604" y="2399657"/>
            <a:ext cx="929898" cy="495946"/>
          </a:xfrm>
          <a:prstGeom prst="wedgeRectCallout">
            <a:avLst>
              <a:gd name="adj1" fmla="val 5834"/>
              <a:gd name="adj2" fmla="val 1375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PLUS</a:t>
            </a:r>
          </a:p>
        </p:txBody>
      </p:sp>
      <p:sp>
        <p:nvSpPr>
          <p:cNvPr id="6" name="Speech Bubble: Rectangle 5">
            <a:extLst>
              <a:ext uri="{FF2B5EF4-FFF2-40B4-BE49-F238E27FC236}">
                <a16:creationId xmlns:a16="http://schemas.microsoft.com/office/drawing/2014/main" id="{D2AD3811-42CC-C0B0-6232-E1BE2570ADD8}"/>
              </a:ext>
            </a:extLst>
          </p:cNvPr>
          <p:cNvSpPr/>
          <p:nvPr/>
        </p:nvSpPr>
        <p:spPr>
          <a:xfrm>
            <a:off x="1751308" y="3901700"/>
            <a:ext cx="929898" cy="495946"/>
          </a:xfrm>
          <a:prstGeom prst="wedgeRectCallout">
            <a:avLst>
              <a:gd name="adj1" fmla="val 65834"/>
              <a:gd name="adj2" fmla="val 11875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a:t>
            </a:r>
          </a:p>
          <a:p>
            <a:pPr algn="ctr"/>
            <a:r>
              <a:rPr lang="en-US" dirty="0"/>
              <a:t>GND</a:t>
            </a:r>
          </a:p>
        </p:txBody>
      </p:sp>
      <p:pic>
        <p:nvPicPr>
          <p:cNvPr id="7" name="Picture 6">
            <a:extLst>
              <a:ext uri="{FF2B5EF4-FFF2-40B4-BE49-F238E27FC236}">
                <a16:creationId xmlns:a16="http://schemas.microsoft.com/office/drawing/2014/main" id="{3C1AC7F5-FEC1-6D3D-5812-6E154951A3B5}"/>
              </a:ext>
            </a:extLst>
          </p:cNvPr>
          <p:cNvPicPr>
            <a:picLocks noChangeAspect="1"/>
          </p:cNvPicPr>
          <p:nvPr/>
        </p:nvPicPr>
        <p:blipFill>
          <a:blip r:embed="rId3"/>
          <a:srcRect t="15487" r="13348" b="43802"/>
          <a:stretch/>
        </p:blipFill>
        <p:spPr>
          <a:xfrm>
            <a:off x="4667697" y="1344479"/>
            <a:ext cx="6237944" cy="3905574"/>
          </a:xfrm>
          <a:prstGeom prst="rect">
            <a:avLst/>
          </a:prstGeom>
        </p:spPr>
      </p:pic>
      <p:sp>
        <p:nvSpPr>
          <p:cNvPr id="8" name="Speech Bubble: Rectangle 7">
            <a:extLst>
              <a:ext uri="{FF2B5EF4-FFF2-40B4-BE49-F238E27FC236}">
                <a16:creationId xmlns:a16="http://schemas.microsoft.com/office/drawing/2014/main" id="{6967A1DC-C309-1BEE-B6EA-04F9A62432DA}"/>
              </a:ext>
            </a:extLst>
          </p:cNvPr>
          <p:cNvSpPr/>
          <p:nvPr/>
        </p:nvSpPr>
        <p:spPr>
          <a:xfrm>
            <a:off x="4990084" y="5017575"/>
            <a:ext cx="1826216" cy="495946"/>
          </a:xfrm>
          <a:prstGeom prst="wedgeRectCallout">
            <a:avLst>
              <a:gd name="adj1" fmla="val 63163"/>
              <a:gd name="adj2" fmla="val -12812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All these bus wires are GND</a:t>
            </a:r>
          </a:p>
        </p:txBody>
      </p:sp>
      <p:sp>
        <p:nvSpPr>
          <p:cNvPr id="9" name="Speech Bubble: Rectangle 8">
            <a:extLst>
              <a:ext uri="{FF2B5EF4-FFF2-40B4-BE49-F238E27FC236}">
                <a16:creationId xmlns:a16="http://schemas.microsoft.com/office/drawing/2014/main" id="{D5C011A6-C239-FDEB-31CD-7675A3E7E506}"/>
              </a:ext>
            </a:extLst>
          </p:cNvPr>
          <p:cNvSpPr/>
          <p:nvPr/>
        </p:nvSpPr>
        <p:spPr>
          <a:xfrm>
            <a:off x="5525146" y="3766087"/>
            <a:ext cx="929898" cy="495946"/>
          </a:xfrm>
          <a:prstGeom prst="wedgeRectCallout">
            <a:avLst>
              <a:gd name="adj1" fmla="val 70834"/>
              <a:gd name="adj2" fmla="val 10312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PLUS</a:t>
            </a:r>
          </a:p>
        </p:txBody>
      </p:sp>
      <p:sp>
        <p:nvSpPr>
          <p:cNvPr id="10" name="Speech Bubble: Rectangle 9">
            <a:extLst>
              <a:ext uri="{FF2B5EF4-FFF2-40B4-BE49-F238E27FC236}">
                <a16:creationId xmlns:a16="http://schemas.microsoft.com/office/drawing/2014/main" id="{11408239-59C5-5206-29A8-CDABB7E218F2}"/>
              </a:ext>
            </a:extLst>
          </p:cNvPr>
          <p:cNvSpPr/>
          <p:nvPr/>
        </p:nvSpPr>
        <p:spPr>
          <a:xfrm>
            <a:off x="6191574" y="3360549"/>
            <a:ext cx="929898" cy="495946"/>
          </a:xfrm>
          <a:prstGeom prst="wedgeRectCallout">
            <a:avLst>
              <a:gd name="adj1" fmla="val 44167"/>
              <a:gd name="adj2" fmla="val 15937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PLUS</a:t>
            </a:r>
          </a:p>
        </p:txBody>
      </p:sp>
      <p:sp>
        <p:nvSpPr>
          <p:cNvPr id="14" name="Speech Bubble: Rectangle 13">
            <a:extLst>
              <a:ext uri="{FF2B5EF4-FFF2-40B4-BE49-F238E27FC236}">
                <a16:creationId xmlns:a16="http://schemas.microsoft.com/office/drawing/2014/main" id="{4A9FFAC7-3198-9C4C-71D7-96753D351B45}"/>
              </a:ext>
            </a:extLst>
          </p:cNvPr>
          <p:cNvSpPr/>
          <p:nvPr/>
        </p:nvSpPr>
        <p:spPr>
          <a:xfrm>
            <a:off x="7463666" y="3215898"/>
            <a:ext cx="929898" cy="355171"/>
          </a:xfrm>
          <a:prstGeom prst="wedgeRectCallout">
            <a:avLst>
              <a:gd name="adj1" fmla="val 5834"/>
              <a:gd name="adj2" fmla="val 1375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R100-A</a:t>
            </a:r>
          </a:p>
        </p:txBody>
      </p:sp>
      <p:sp>
        <p:nvSpPr>
          <p:cNvPr id="15" name="Speech Bubble: Rectangle 14">
            <a:extLst>
              <a:ext uri="{FF2B5EF4-FFF2-40B4-BE49-F238E27FC236}">
                <a16:creationId xmlns:a16="http://schemas.microsoft.com/office/drawing/2014/main" id="{9DE28C8B-02EB-4224-5AE4-A2F0FCEF1AC7}"/>
              </a:ext>
            </a:extLst>
          </p:cNvPr>
          <p:cNvSpPr/>
          <p:nvPr/>
        </p:nvSpPr>
        <p:spPr>
          <a:xfrm>
            <a:off x="7153701" y="5158350"/>
            <a:ext cx="929898" cy="355171"/>
          </a:xfrm>
          <a:prstGeom prst="wedgeRectCallout">
            <a:avLst>
              <a:gd name="adj1" fmla="val 34167"/>
              <a:gd name="adj2" fmla="val -10249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R100-B</a:t>
            </a:r>
          </a:p>
        </p:txBody>
      </p:sp>
      <p:sp>
        <p:nvSpPr>
          <p:cNvPr id="16" name="Speech Bubble: Rectangle 15">
            <a:extLst>
              <a:ext uri="{FF2B5EF4-FFF2-40B4-BE49-F238E27FC236}">
                <a16:creationId xmlns:a16="http://schemas.microsoft.com/office/drawing/2014/main" id="{33B4233B-694C-241B-0785-4091CB3CEE20}"/>
              </a:ext>
            </a:extLst>
          </p:cNvPr>
          <p:cNvSpPr/>
          <p:nvPr/>
        </p:nvSpPr>
        <p:spPr>
          <a:xfrm>
            <a:off x="8987543" y="3082868"/>
            <a:ext cx="929898" cy="355171"/>
          </a:xfrm>
          <a:prstGeom prst="wedgeRectCallout">
            <a:avLst>
              <a:gd name="adj1" fmla="val -54166"/>
              <a:gd name="adj2" fmla="val 1375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R1K-A</a:t>
            </a:r>
          </a:p>
        </p:txBody>
      </p:sp>
      <p:sp>
        <p:nvSpPr>
          <p:cNvPr id="17" name="Speech Bubble: Rectangle 16">
            <a:extLst>
              <a:ext uri="{FF2B5EF4-FFF2-40B4-BE49-F238E27FC236}">
                <a16:creationId xmlns:a16="http://schemas.microsoft.com/office/drawing/2014/main" id="{0B1C2A3A-61EE-794F-CC75-FAB0A51C1149}"/>
              </a:ext>
            </a:extLst>
          </p:cNvPr>
          <p:cNvSpPr/>
          <p:nvPr/>
        </p:nvSpPr>
        <p:spPr>
          <a:xfrm>
            <a:off x="8301133" y="5191282"/>
            <a:ext cx="929898" cy="355171"/>
          </a:xfrm>
          <a:prstGeom prst="wedgeRectCallout">
            <a:avLst>
              <a:gd name="adj1" fmla="val 834"/>
              <a:gd name="adj2" fmla="val -14613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R1K-B</a:t>
            </a:r>
          </a:p>
        </p:txBody>
      </p:sp>
      <p:sp>
        <p:nvSpPr>
          <p:cNvPr id="18" name="Speech Bubble: Rectangle 17">
            <a:extLst>
              <a:ext uri="{FF2B5EF4-FFF2-40B4-BE49-F238E27FC236}">
                <a16:creationId xmlns:a16="http://schemas.microsoft.com/office/drawing/2014/main" id="{ACBA7022-E781-CB8B-0414-F6E184C20AB1}"/>
              </a:ext>
            </a:extLst>
          </p:cNvPr>
          <p:cNvSpPr/>
          <p:nvPr/>
        </p:nvSpPr>
        <p:spPr>
          <a:xfrm>
            <a:off x="6656523" y="1536269"/>
            <a:ext cx="929898" cy="495946"/>
          </a:xfrm>
          <a:prstGeom prst="wedgeRectCallout">
            <a:avLst>
              <a:gd name="adj1" fmla="val 70834"/>
              <a:gd name="adj2" fmla="val 10312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PLUS</a:t>
            </a:r>
          </a:p>
        </p:txBody>
      </p:sp>
      <p:sp>
        <p:nvSpPr>
          <p:cNvPr id="19" name="Speech Bubble: Rectangle 18">
            <a:extLst>
              <a:ext uri="{FF2B5EF4-FFF2-40B4-BE49-F238E27FC236}">
                <a16:creationId xmlns:a16="http://schemas.microsoft.com/office/drawing/2014/main" id="{CFBFB712-96B9-7182-CCEC-30996B320F61}"/>
              </a:ext>
            </a:extLst>
          </p:cNvPr>
          <p:cNvSpPr/>
          <p:nvPr/>
        </p:nvSpPr>
        <p:spPr>
          <a:xfrm>
            <a:off x="7933781" y="1380644"/>
            <a:ext cx="929898" cy="495946"/>
          </a:xfrm>
          <a:prstGeom prst="wedgeRectCallout">
            <a:avLst>
              <a:gd name="adj1" fmla="val -25833"/>
              <a:gd name="adj2" fmla="val 1250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PLUS</a:t>
            </a:r>
          </a:p>
        </p:txBody>
      </p:sp>
      <p:sp>
        <p:nvSpPr>
          <p:cNvPr id="20" name="Speech Bubble: Rectangle 19">
            <a:extLst>
              <a:ext uri="{FF2B5EF4-FFF2-40B4-BE49-F238E27FC236}">
                <a16:creationId xmlns:a16="http://schemas.microsoft.com/office/drawing/2014/main" id="{5EF387AE-2FFA-50E7-2007-AE71093C7E15}"/>
              </a:ext>
            </a:extLst>
          </p:cNvPr>
          <p:cNvSpPr/>
          <p:nvPr/>
        </p:nvSpPr>
        <p:spPr>
          <a:xfrm>
            <a:off x="9917441" y="3879414"/>
            <a:ext cx="947980" cy="400377"/>
          </a:xfrm>
          <a:prstGeom prst="wedgeRectCallout">
            <a:avLst>
              <a:gd name="adj1" fmla="val -94384"/>
              <a:gd name="adj2" fmla="val 10326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GND</a:t>
            </a:r>
          </a:p>
        </p:txBody>
      </p:sp>
    </p:spTree>
    <p:extLst>
      <p:ext uri="{BB962C8B-B14F-4D97-AF65-F5344CB8AC3E}">
        <p14:creationId xmlns:p14="http://schemas.microsoft.com/office/powerpoint/2010/main" val="3441033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63D2027-6B9B-028D-80E2-42CF3693117C}"/>
              </a:ext>
            </a:extLst>
          </p:cNvPr>
          <p:cNvPicPr>
            <a:picLocks noChangeAspect="1"/>
          </p:cNvPicPr>
          <p:nvPr/>
        </p:nvPicPr>
        <p:blipFill>
          <a:blip r:embed="rId3"/>
          <a:stretch>
            <a:fillRect/>
          </a:stretch>
        </p:blipFill>
        <p:spPr>
          <a:xfrm>
            <a:off x="0" y="1197910"/>
            <a:ext cx="12192000" cy="4462180"/>
          </a:xfrm>
          <a:prstGeom prst="rect">
            <a:avLst/>
          </a:prstGeom>
        </p:spPr>
      </p:pic>
      <p:sp>
        <p:nvSpPr>
          <p:cNvPr id="6" name="Arrow: Right 5">
            <a:extLst>
              <a:ext uri="{FF2B5EF4-FFF2-40B4-BE49-F238E27FC236}">
                <a16:creationId xmlns:a16="http://schemas.microsoft.com/office/drawing/2014/main" id="{7E895E39-A757-9EA8-97F3-F6B22AF637C1}"/>
              </a:ext>
            </a:extLst>
          </p:cNvPr>
          <p:cNvSpPr/>
          <p:nvPr/>
        </p:nvSpPr>
        <p:spPr>
          <a:xfrm>
            <a:off x="2430966" y="2430967"/>
            <a:ext cx="2260797" cy="874924"/>
          </a:xfrm>
          <a:prstGeom prst="rightArrow">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Enter date here</a:t>
            </a:r>
          </a:p>
        </p:txBody>
      </p:sp>
      <p:sp>
        <p:nvSpPr>
          <p:cNvPr id="7" name="Speech Bubble: Rectangle with Corners Rounded 6">
            <a:extLst>
              <a:ext uri="{FF2B5EF4-FFF2-40B4-BE49-F238E27FC236}">
                <a16:creationId xmlns:a16="http://schemas.microsoft.com/office/drawing/2014/main" id="{3A74916E-C8AF-F9EB-C305-42FD9ECB4CF6}"/>
              </a:ext>
            </a:extLst>
          </p:cNvPr>
          <p:cNvSpPr/>
          <p:nvPr/>
        </p:nvSpPr>
        <p:spPr>
          <a:xfrm>
            <a:off x="1690859" y="3825068"/>
            <a:ext cx="2260797" cy="546410"/>
          </a:xfrm>
          <a:prstGeom prst="wedgeRoundRectCallout">
            <a:avLst>
              <a:gd name="adj1" fmla="val -43522"/>
              <a:gd name="adj2" fmla="val -159949"/>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Navigate to this Key</a:t>
            </a:r>
          </a:p>
        </p:txBody>
      </p:sp>
      <p:sp>
        <p:nvSpPr>
          <p:cNvPr id="8" name="Speech Bubble: Rectangle with Corners Rounded 7">
            <a:extLst>
              <a:ext uri="{FF2B5EF4-FFF2-40B4-BE49-F238E27FC236}">
                <a16:creationId xmlns:a16="http://schemas.microsoft.com/office/drawing/2014/main" id="{801F7AB7-F6C9-0151-6F72-A71CA275278D}"/>
              </a:ext>
            </a:extLst>
          </p:cNvPr>
          <p:cNvSpPr/>
          <p:nvPr/>
        </p:nvSpPr>
        <p:spPr>
          <a:xfrm>
            <a:off x="5092390" y="5255742"/>
            <a:ext cx="2260797" cy="546410"/>
          </a:xfrm>
          <a:prstGeom prst="wedgeRoundRectCallout">
            <a:avLst>
              <a:gd name="adj1" fmla="val -43522"/>
              <a:gd name="adj2" fmla="val -159949"/>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Edit this Value</a:t>
            </a:r>
          </a:p>
        </p:txBody>
      </p:sp>
    </p:spTree>
    <p:extLst>
      <p:ext uri="{BB962C8B-B14F-4D97-AF65-F5344CB8AC3E}">
        <p14:creationId xmlns:p14="http://schemas.microsoft.com/office/powerpoint/2010/main" val="3145504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3EC7F3-C2C1-A1C5-A562-81642023B67A}"/>
              </a:ext>
            </a:extLst>
          </p:cNvPr>
          <p:cNvPicPr>
            <a:picLocks noChangeAspect="1"/>
          </p:cNvPicPr>
          <p:nvPr/>
        </p:nvPicPr>
        <p:blipFill>
          <a:blip r:embed="rId3"/>
          <a:srcRect r="14924"/>
          <a:stretch/>
        </p:blipFill>
        <p:spPr>
          <a:xfrm>
            <a:off x="1538921" y="0"/>
            <a:ext cx="7753939" cy="6858000"/>
          </a:xfrm>
          <a:prstGeom prst="rect">
            <a:avLst/>
          </a:prstGeom>
        </p:spPr>
      </p:pic>
      <p:sp>
        <p:nvSpPr>
          <p:cNvPr id="6" name="Speech Bubble: Rectangle with Corners Rounded 5">
            <a:extLst>
              <a:ext uri="{FF2B5EF4-FFF2-40B4-BE49-F238E27FC236}">
                <a16:creationId xmlns:a16="http://schemas.microsoft.com/office/drawing/2014/main" id="{FB819ABD-32A5-C9FD-4C6D-D73508FB2D29}"/>
              </a:ext>
            </a:extLst>
          </p:cNvPr>
          <p:cNvSpPr/>
          <p:nvPr/>
        </p:nvSpPr>
        <p:spPr>
          <a:xfrm>
            <a:off x="2315327" y="568913"/>
            <a:ext cx="3100448" cy="546410"/>
          </a:xfrm>
          <a:prstGeom prst="wedgeRoundRectCallout">
            <a:avLst>
              <a:gd name="adj1" fmla="val 54633"/>
              <a:gd name="adj2" fmla="val 18290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Click to START or END the automatic Test protocol</a:t>
            </a:r>
          </a:p>
        </p:txBody>
      </p:sp>
      <p:sp>
        <p:nvSpPr>
          <p:cNvPr id="7" name="Speech Bubble: Rectangle with Corners Rounded 6">
            <a:extLst>
              <a:ext uri="{FF2B5EF4-FFF2-40B4-BE49-F238E27FC236}">
                <a16:creationId xmlns:a16="http://schemas.microsoft.com/office/drawing/2014/main" id="{8480C648-21E6-214A-734E-232E6A6C0439}"/>
              </a:ext>
            </a:extLst>
          </p:cNvPr>
          <p:cNvSpPr/>
          <p:nvPr/>
        </p:nvSpPr>
        <p:spPr>
          <a:xfrm>
            <a:off x="6775992" y="397928"/>
            <a:ext cx="2516868" cy="546410"/>
          </a:xfrm>
          <a:prstGeom prst="wedgeRoundRectCallout">
            <a:avLst>
              <a:gd name="adj1" fmla="val 6783"/>
              <a:gd name="adj2" fmla="val 19311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System State and Mode indicator</a:t>
            </a:r>
          </a:p>
        </p:txBody>
      </p:sp>
      <p:sp>
        <p:nvSpPr>
          <p:cNvPr id="8" name="Speech Bubble: Rectangle with Corners Rounded 7">
            <a:extLst>
              <a:ext uri="{FF2B5EF4-FFF2-40B4-BE49-F238E27FC236}">
                <a16:creationId xmlns:a16="http://schemas.microsoft.com/office/drawing/2014/main" id="{558C73D0-EF8B-E496-86F8-161511F8B9E4}"/>
              </a:ext>
            </a:extLst>
          </p:cNvPr>
          <p:cNvSpPr/>
          <p:nvPr/>
        </p:nvSpPr>
        <p:spPr>
          <a:xfrm>
            <a:off x="2779961" y="1411031"/>
            <a:ext cx="1981609" cy="546410"/>
          </a:xfrm>
          <a:prstGeom prst="wedgeRoundRectCallout">
            <a:avLst>
              <a:gd name="adj1" fmla="val 81644"/>
              <a:gd name="adj2" fmla="val 1522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STOPS and Exit the application</a:t>
            </a:r>
          </a:p>
        </p:txBody>
      </p:sp>
      <p:sp>
        <p:nvSpPr>
          <p:cNvPr id="9" name="Speech Bubble: Rectangle with Corners Rounded 8">
            <a:extLst>
              <a:ext uri="{FF2B5EF4-FFF2-40B4-BE49-F238E27FC236}">
                <a16:creationId xmlns:a16="http://schemas.microsoft.com/office/drawing/2014/main" id="{162A10F0-6376-A999-A414-0165A124C961}"/>
              </a:ext>
            </a:extLst>
          </p:cNvPr>
          <p:cNvSpPr/>
          <p:nvPr/>
        </p:nvSpPr>
        <p:spPr>
          <a:xfrm>
            <a:off x="3356107" y="3861309"/>
            <a:ext cx="1981609" cy="922563"/>
          </a:xfrm>
          <a:prstGeom prst="wedgeRoundRectCallout">
            <a:avLst>
              <a:gd name="adj1" fmla="val 40002"/>
              <a:gd name="adj2" fmla="val 10153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GREEN  Level</a:t>
            </a:r>
          </a:p>
          <a:p>
            <a:pPr algn="ctr"/>
            <a:r>
              <a:rPr lang="en-US" dirty="0"/>
              <a:t>WHITE  ChA  </a:t>
            </a:r>
          </a:p>
          <a:p>
            <a:pPr algn="ctr"/>
            <a:r>
              <a:rPr lang="en-US" dirty="0"/>
              <a:t>RED       ChB</a:t>
            </a:r>
          </a:p>
        </p:txBody>
      </p:sp>
    </p:spTree>
    <p:extLst>
      <p:ext uri="{BB962C8B-B14F-4D97-AF65-F5344CB8AC3E}">
        <p14:creationId xmlns:p14="http://schemas.microsoft.com/office/powerpoint/2010/main" val="1984060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E35DEF-0E65-E898-6104-E086E2FDF593}"/>
              </a:ext>
            </a:extLst>
          </p:cNvPr>
          <p:cNvPicPr>
            <a:picLocks noChangeAspect="1"/>
          </p:cNvPicPr>
          <p:nvPr/>
        </p:nvPicPr>
        <p:blipFill>
          <a:blip r:embed="rId2"/>
          <a:stretch>
            <a:fillRect/>
          </a:stretch>
        </p:blipFill>
        <p:spPr>
          <a:xfrm>
            <a:off x="3042811" y="1337970"/>
            <a:ext cx="6106377" cy="4182059"/>
          </a:xfrm>
          <a:prstGeom prst="rect">
            <a:avLst/>
          </a:prstGeom>
        </p:spPr>
      </p:pic>
      <p:sp>
        <p:nvSpPr>
          <p:cNvPr id="6" name="Speech Bubble: Rectangle with Corners Rounded 5">
            <a:extLst>
              <a:ext uri="{FF2B5EF4-FFF2-40B4-BE49-F238E27FC236}">
                <a16:creationId xmlns:a16="http://schemas.microsoft.com/office/drawing/2014/main" id="{201DBD2F-6AF8-BFEA-2BA9-8BB45AD2B14B}"/>
              </a:ext>
            </a:extLst>
          </p:cNvPr>
          <p:cNvSpPr/>
          <p:nvPr/>
        </p:nvSpPr>
        <p:spPr>
          <a:xfrm>
            <a:off x="3140518" y="5369488"/>
            <a:ext cx="3100448" cy="986708"/>
          </a:xfrm>
          <a:prstGeom prst="wedgeRoundRectCallout">
            <a:avLst>
              <a:gd name="adj1" fmla="val 46720"/>
              <a:gd name="adj2" fmla="val -15078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With Simulate ON, the Level PV and Green Plot should simulate the tank level.</a:t>
            </a:r>
          </a:p>
        </p:txBody>
      </p:sp>
      <p:sp>
        <p:nvSpPr>
          <p:cNvPr id="7" name="Speech Bubble: Rectangle with Corners Rounded 6">
            <a:extLst>
              <a:ext uri="{FF2B5EF4-FFF2-40B4-BE49-F238E27FC236}">
                <a16:creationId xmlns:a16="http://schemas.microsoft.com/office/drawing/2014/main" id="{08DCAD80-7D3E-17E3-2338-1082C146A651}"/>
              </a:ext>
            </a:extLst>
          </p:cNvPr>
          <p:cNvSpPr/>
          <p:nvPr/>
        </p:nvSpPr>
        <p:spPr>
          <a:xfrm>
            <a:off x="524821" y="2141807"/>
            <a:ext cx="3100448" cy="689341"/>
          </a:xfrm>
          <a:prstGeom prst="wedgeRoundRectCallout">
            <a:avLst>
              <a:gd name="adj1" fmla="val 49237"/>
              <a:gd name="adj2" fmla="val 756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Set Point (SP) The desired Level in automatic.</a:t>
            </a:r>
          </a:p>
        </p:txBody>
      </p:sp>
      <p:sp>
        <p:nvSpPr>
          <p:cNvPr id="8" name="Speech Bubble: Rectangle with Corners Rounded 7">
            <a:extLst>
              <a:ext uri="{FF2B5EF4-FFF2-40B4-BE49-F238E27FC236}">
                <a16:creationId xmlns:a16="http://schemas.microsoft.com/office/drawing/2014/main" id="{735ED2FB-36CB-69FF-83C1-C3302AD15310}"/>
              </a:ext>
            </a:extLst>
          </p:cNvPr>
          <p:cNvSpPr/>
          <p:nvPr/>
        </p:nvSpPr>
        <p:spPr>
          <a:xfrm>
            <a:off x="1554388" y="1223954"/>
            <a:ext cx="3100448" cy="689341"/>
          </a:xfrm>
          <a:prstGeom prst="wedgeRoundRectCallout">
            <a:avLst>
              <a:gd name="adj1" fmla="val 61106"/>
              <a:gd name="adj2" fmla="val 17921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Process Variable (PV) The measured Level.</a:t>
            </a:r>
          </a:p>
        </p:txBody>
      </p:sp>
      <p:sp>
        <p:nvSpPr>
          <p:cNvPr id="9" name="Speech Bubble: Rectangle with Corners Rounded 8">
            <a:extLst>
              <a:ext uri="{FF2B5EF4-FFF2-40B4-BE49-F238E27FC236}">
                <a16:creationId xmlns:a16="http://schemas.microsoft.com/office/drawing/2014/main" id="{00947416-B551-249A-957E-01A8D109A870}"/>
              </a:ext>
            </a:extLst>
          </p:cNvPr>
          <p:cNvSpPr/>
          <p:nvPr/>
        </p:nvSpPr>
        <p:spPr>
          <a:xfrm>
            <a:off x="6322331" y="880946"/>
            <a:ext cx="4494352" cy="1803378"/>
          </a:xfrm>
          <a:prstGeom prst="wedgeRoundRectCallout">
            <a:avLst>
              <a:gd name="adj1" fmla="val -44769"/>
              <a:gd name="adj2" fmla="val 7217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With Pump JOG button: </a:t>
            </a:r>
          </a:p>
          <a:p>
            <a:pPr algn="ctr"/>
            <a:r>
              <a:rPr lang="en-US" dirty="0"/>
              <a:t>ON, the FILL and DRAIN buttons and the Pump Speed dropdown control the pump.</a:t>
            </a:r>
          </a:p>
          <a:p>
            <a:pPr algn="ctr"/>
            <a:r>
              <a:rPr lang="en-US" dirty="0"/>
              <a:t>  </a:t>
            </a:r>
          </a:p>
          <a:p>
            <a:pPr algn="ctr"/>
            <a:r>
              <a:rPr lang="en-US" dirty="0"/>
              <a:t>OFF then the Level  (PV) goes to the SP. </a:t>
            </a:r>
          </a:p>
        </p:txBody>
      </p:sp>
      <p:sp>
        <p:nvSpPr>
          <p:cNvPr id="10" name="Speech Bubble: Rectangle with Corners Rounded 9">
            <a:extLst>
              <a:ext uri="{FF2B5EF4-FFF2-40B4-BE49-F238E27FC236}">
                <a16:creationId xmlns:a16="http://schemas.microsoft.com/office/drawing/2014/main" id="{7CFCF38C-84B0-40BA-00A8-A6A8AA1C3FBD}"/>
              </a:ext>
            </a:extLst>
          </p:cNvPr>
          <p:cNvSpPr/>
          <p:nvPr/>
        </p:nvSpPr>
        <p:spPr>
          <a:xfrm>
            <a:off x="180256" y="3408716"/>
            <a:ext cx="3577705" cy="986708"/>
          </a:xfrm>
          <a:prstGeom prst="wedgeRoundRectCallout">
            <a:avLst>
              <a:gd name="adj1" fmla="val 21183"/>
              <a:gd name="adj2" fmla="val 3039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a:t>NOTE: </a:t>
            </a:r>
            <a:r>
              <a:rPr lang="en-US" dirty="0"/>
              <a:t>SP, PV and Level indicate:</a:t>
            </a:r>
          </a:p>
          <a:p>
            <a:r>
              <a:rPr lang="en-US" dirty="0"/>
              <a:t>Tank is EMPTY when Level ~8.2”</a:t>
            </a:r>
          </a:p>
          <a:p>
            <a:r>
              <a:rPr lang="en-US" dirty="0"/>
              <a:t>Tank is FULL when Level ~ 2.4”</a:t>
            </a:r>
          </a:p>
        </p:txBody>
      </p:sp>
    </p:spTree>
    <p:extLst>
      <p:ext uri="{BB962C8B-B14F-4D97-AF65-F5344CB8AC3E}">
        <p14:creationId xmlns:p14="http://schemas.microsoft.com/office/powerpoint/2010/main" val="154894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5ECC52-82C3-FFB4-4928-E47414124F82}"/>
              </a:ext>
            </a:extLst>
          </p:cNvPr>
          <p:cNvPicPr>
            <a:picLocks noChangeAspect="1"/>
          </p:cNvPicPr>
          <p:nvPr/>
        </p:nvPicPr>
        <p:blipFill>
          <a:blip r:embed="rId2"/>
          <a:stretch>
            <a:fillRect/>
          </a:stretch>
        </p:blipFill>
        <p:spPr>
          <a:xfrm>
            <a:off x="3638207" y="1904787"/>
            <a:ext cx="4915586" cy="3048425"/>
          </a:xfrm>
          <a:prstGeom prst="rect">
            <a:avLst/>
          </a:prstGeom>
        </p:spPr>
      </p:pic>
      <p:sp>
        <p:nvSpPr>
          <p:cNvPr id="6" name="Speech Bubble: Rectangle with Corners Rounded 5">
            <a:extLst>
              <a:ext uri="{FF2B5EF4-FFF2-40B4-BE49-F238E27FC236}">
                <a16:creationId xmlns:a16="http://schemas.microsoft.com/office/drawing/2014/main" id="{4A90460E-D597-134C-CA8A-466AB7033D4B}"/>
              </a:ext>
            </a:extLst>
          </p:cNvPr>
          <p:cNvSpPr/>
          <p:nvPr/>
        </p:nvSpPr>
        <p:spPr>
          <a:xfrm>
            <a:off x="6278137" y="2653990"/>
            <a:ext cx="1599402" cy="396729"/>
          </a:xfrm>
          <a:prstGeom prst="wedgeRoundRectCallout">
            <a:avLst>
              <a:gd name="adj1" fmla="val -55328"/>
              <a:gd name="adj2" fmla="val 153919"/>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Value.</a:t>
            </a:r>
          </a:p>
        </p:txBody>
      </p:sp>
      <p:sp>
        <p:nvSpPr>
          <p:cNvPr id="7" name="Speech Bubble: Rectangle with Corners Rounded 6">
            <a:extLst>
              <a:ext uri="{FF2B5EF4-FFF2-40B4-BE49-F238E27FC236}">
                <a16:creationId xmlns:a16="http://schemas.microsoft.com/office/drawing/2014/main" id="{C02EDBBA-91B9-7EE0-0797-405488AFEDB8}"/>
              </a:ext>
            </a:extLst>
          </p:cNvPr>
          <p:cNvSpPr/>
          <p:nvPr/>
        </p:nvSpPr>
        <p:spPr>
          <a:xfrm>
            <a:off x="6397084" y="4044175"/>
            <a:ext cx="1599402" cy="396729"/>
          </a:xfrm>
          <a:prstGeom prst="wedgeRoundRectCallout">
            <a:avLst>
              <a:gd name="adj1" fmla="val -69969"/>
              <a:gd name="adj2" fmla="val -11310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Value.</a:t>
            </a:r>
          </a:p>
        </p:txBody>
      </p:sp>
      <p:sp>
        <p:nvSpPr>
          <p:cNvPr id="8" name="Speech Bubble: Rectangle with Corners Rounded 7">
            <a:extLst>
              <a:ext uri="{FF2B5EF4-FFF2-40B4-BE49-F238E27FC236}">
                <a16:creationId xmlns:a16="http://schemas.microsoft.com/office/drawing/2014/main" id="{8EE7CA65-6378-56FB-4D99-ED3E55E04AFC}"/>
              </a:ext>
            </a:extLst>
          </p:cNvPr>
          <p:cNvSpPr/>
          <p:nvPr/>
        </p:nvSpPr>
        <p:spPr>
          <a:xfrm>
            <a:off x="3638207" y="4556483"/>
            <a:ext cx="1599402" cy="396729"/>
          </a:xfrm>
          <a:prstGeom prst="wedgeRoundRectCallout">
            <a:avLst>
              <a:gd name="adj1" fmla="val 42979"/>
              <a:gd name="adj2" fmla="val -12153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Level Value.</a:t>
            </a:r>
          </a:p>
        </p:txBody>
      </p:sp>
    </p:spTree>
    <p:extLst>
      <p:ext uri="{BB962C8B-B14F-4D97-AF65-F5344CB8AC3E}">
        <p14:creationId xmlns:p14="http://schemas.microsoft.com/office/powerpoint/2010/main" val="668876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3998C3-41B2-8137-02AF-4CCA5B2A7D1D}"/>
              </a:ext>
            </a:extLst>
          </p:cNvPr>
          <p:cNvPicPr>
            <a:picLocks noChangeAspect="1"/>
          </p:cNvPicPr>
          <p:nvPr/>
        </p:nvPicPr>
        <p:blipFill>
          <a:blip r:embed="rId3"/>
          <a:stretch>
            <a:fillRect/>
          </a:stretch>
        </p:blipFill>
        <p:spPr>
          <a:xfrm>
            <a:off x="0" y="896916"/>
            <a:ext cx="12192000" cy="5064168"/>
          </a:xfrm>
          <a:prstGeom prst="rect">
            <a:avLst/>
          </a:prstGeom>
        </p:spPr>
      </p:pic>
      <p:sp>
        <p:nvSpPr>
          <p:cNvPr id="6" name="Speech Bubble: Rectangle with Corners Rounded 5">
            <a:extLst>
              <a:ext uri="{FF2B5EF4-FFF2-40B4-BE49-F238E27FC236}">
                <a16:creationId xmlns:a16="http://schemas.microsoft.com/office/drawing/2014/main" id="{698D618F-E77E-E02D-5FBA-D97F21F8FB9A}"/>
              </a:ext>
            </a:extLst>
          </p:cNvPr>
          <p:cNvSpPr/>
          <p:nvPr/>
        </p:nvSpPr>
        <p:spPr>
          <a:xfrm>
            <a:off x="0" y="3885009"/>
            <a:ext cx="3743901" cy="1253303"/>
          </a:xfrm>
          <a:prstGeom prst="wedgeRoundRectCallout">
            <a:avLst>
              <a:gd name="adj1" fmla="val 42383"/>
              <a:gd name="adj2" fmla="val -11264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When Running (Green) The test protocol state machine sets the SP in automatic mode to create the stairstep level values. </a:t>
            </a:r>
          </a:p>
        </p:txBody>
      </p:sp>
      <p:sp>
        <p:nvSpPr>
          <p:cNvPr id="7" name="Speech Bubble: Rectangle with Corners Rounded 6">
            <a:extLst>
              <a:ext uri="{FF2B5EF4-FFF2-40B4-BE49-F238E27FC236}">
                <a16:creationId xmlns:a16="http://schemas.microsoft.com/office/drawing/2014/main" id="{888A2FDF-E43B-6ECE-73E5-F8171E8404E0}"/>
              </a:ext>
            </a:extLst>
          </p:cNvPr>
          <p:cNvSpPr/>
          <p:nvPr/>
        </p:nvSpPr>
        <p:spPr>
          <a:xfrm>
            <a:off x="3077737" y="5176132"/>
            <a:ext cx="3287346" cy="1681868"/>
          </a:xfrm>
          <a:prstGeom prst="wedgeRoundRectCallout">
            <a:avLst>
              <a:gd name="adj1" fmla="val 44766"/>
              <a:gd name="adj2" fmla="val -9407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FILL and DRAIN Status lights,</a:t>
            </a:r>
          </a:p>
          <a:p>
            <a:pPr lvl="1"/>
            <a:r>
              <a:rPr lang="en-US" dirty="0"/>
              <a:t>GREEN = PASS</a:t>
            </a:r>
          </a:p>
          <a:p>
            <a:pPr lvl="1"/>
            <a:r>
              <a:rPr lang="en-US" dirty="0"/>
              <a:t>RED = FAIL</a:t>
            </a:r>
          </a:p>
          <a:p>
            <a:pPr lvl="1"/>
            <a:r>
              <a:rPr lang="en-US" dirty="0"/>
              <a:t>YELLOW = Test Error</a:t>
            </a:r>
          </a:p>
          <a:p>
            <a:pPr lvl="1"/>
            <a:r>
              <a:rPr lang="en-US" dirty="0"/>
              <a:t>BLACK = Not Tested</a:t>
            </a:r>
          </a:p>
        </p:txBody>
      </p:sp>
      <p:sp>
        <p:nvSpPr>
          <p:cNvPr id="8" name="Left Brace 7">
            <a:extLst>
              <a:ext uri="{FF2B5EF4-FFF2-40B4-BE49-F238E27FC236}">
                <a16:creationId xmlns:a16="http://schemas.microsoft.com/office/drawing/2014/main" id="{475818B6-031A-A295-355A-E4027744BCCF}"/>
              </a:ext>
            </a:extLst>
          </p:cNvPr>
          <p:cNvSpPr/>
          <p:nvPr/>
        </p:nvSpPr>
        <p:spPr>
          <a:xfrm rot="16200000">
            <a:off x="6926114" y="5547731"/>
            <a:ext cx="298674" cy="1126273"/>
          </a:xfrm>
          <a:prstGeom prst="leftBrace">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8296FA67-CC44-BE9B-356C-D5524B7BA80C}"/>
              </a:ext>
            </a:extLst>
          </p:cNvPr>
          <p:cNvSpPr/>
          <p:nvPr/>
        </p:nvSpPr>
        <p:spPr>
          <a:xfrm rot="16200000">
            <a:off x="8052387" y="5547285"/>
            <a:ext cx="298674" cy="1126273"/>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0" name="Speech Bubble: Rectangle with Corners Rounded 9">
            <a:extLst>
              <a:ext uri="{FF2B5EF4-FFF2-40B4-BE49-F238E27FC236}">
                <a16:creationId xmlns:a16="http://schemas.microsoft.com/office/drawing/2014/main" id="{CCC8DF08-50F5-DF94-0FD6-22A1CC281219}"/>
              </a:ext>
            </a:extLst>
          </p:cNvPr>
          <p:cNvSpPr/>
          <p:nvPr/>
        </p:nvSpPr>
        <p:spPr>
          <a:xfrm>
            <a:off x="6445408" y="6259759"/>
            <a:ext cx="1163443" cy="392044"/>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FILL</a:t>
            </a:r>
          </a:p>
        </p:txBody>
      </p:sp>
      <p:sp>
        <p:nvSpPr>
          <p:cNvPr id="11" name="Speech Bubble: Rectangle with Corners Rounded 10">
            <a:extLst>
              <a:ext uri="{FF2B5EF4-FFF2-40B4-BE49-F238E27FC236}">
                <a16:creationId xmlns:a16="http://schemas.microsoft.com/office/drawing/2014/main" id="{857E7E17-DA59-E223-AE9C-19F1D418F2DE}"/>
              </a:ext>
            </a:extLst>
          </p:cNvPr>
          <p:cNvSpPr/>
          <p:nvPr/>
        </p:nvSpPr>
        <p:spPr>
          <a:xfrm>
            <a:off x="7637137" y="6294284"/>
            <a:ext cx="1373050" cy="357519"/>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DRAIN</a:t>
            </a:r>
          </a:p>
        </p:txBody>
      </p:sp>
      <p:sp>
        <p:nvSpPr>
          <p:cNvPr id="12" name="Left Brace 11">
            <a:extLst>
              <a:ext uri="{FF2B5EF4-FFF2-40B4-BE49-F238E27FC236}">
                <a16:creationId xmlns:a16="http://schemas.microsoft.com/office/drawing/2014/main" id="{5CDB5B2C-25E2-F765-1876-8B298F1E1E76}"/>
              </a:ext>
            </a:extLst>
          </p:cNvPr>
          <p:cNvSpPr/>
          <p:nvPr/>
        </p:nvSpPr>
        <p:spPr>
          <a:xfrm rot="16200000">
            <a:off x="10136213" y="5513206"/>
            <a:ext cx="298674" cy="1126273"/>
          </a:xfrm>
          <a:prstGeom prst="leftBrace">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D937E9CF-58D6-16E9-CB91-11784D1A82D6}"/>
              </a:ext>
            </a:extLst>
          </p:cNvPr>
          <p:cNvSpPr/>
          <p:nvPr/>
        </p:nvSpPr>
        <p:spPr>
          <a:xfrm rot="16200000">
            <a:off x="11262486" y="5512760"/>
            <a:ext cx="298674" cy="1126273"/>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801D7E99-6E51-8A45-8048-3EA29388730A}"/>
              </a:ext>
            </a:extLst>
          </p:cNvPr>
          <p:cNvSpPr/>
          <p:nvPr/>
        </p:nvSpPr>
        <p:spPr>
          <a:xfrm>
            <a:off x="9655507" y="6225234"/>
            <a:ext cx="1163443" cy="392044"/>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FILL</a:t>
            </a:r>
          </a:p>
        </p:txBody>
      </p:sp>
      <p:sp>
        <p:nvSpPr>
          <p:cNvPr id="15" name="Speech Bubble: Rectangle with Corners Rounded 14">
            <a:extLst>
              <a:ext uri="{FF2B5EF4-FFF2-40B4-BE49-F238E27FC236}">
                <a16:creationId xmlns:a16="http://schemas.microsoft.com/office/drawing/2014/main" id="{F86E1542-03E7-B092-61A4-297645401A91}"/>
              </a:ext>
            </a:extLst>
          </p:cNvPr>
          <p:cNvSpPr/>
          <p:nvPr/>
        </p:nvSpPr>
        <p:spPr>
          <a:xfrm>
            <a:off x="10847236" y="6259759"/>
            <a:ext cx="1373050" cy="357519"/>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DRAIN</a:t>
            </a:r>
          </a:p>
        </p:txBody>
      </p:sp>
      <p:sp>
        <p:nvSpPr>
          <p:cNvPr id="16" name="Speech Bubble: Rectangle with Corners Rounded 15">
            <a:extLst>
              <a:ext uri="{FF2B5EF4-FFF2-40B4-BE49-F238E27FC236}">
                <a16:creationId xmlns:a16="http://schemas.microsoft.com/office/drawing/2014/main" id="{89B41CDB-EE59-64B8-E8E0-9A4D3B0232BC}"/>
              </a:ext>
            </a:extLst>
          </p:cNvPr>
          <p:cNvSpPr/>
          <p:nvPr/>
        </p:nvSpPr>
        <p:spPr>
          <a:xfrm>
            <a:off x="8096109" y="632320"/>
            <a:ext cx="1828155" cy="925902"/>
          </a:xfrm>
          <a:prstGeom prst="wedgeRoundRectCallout">
            <a:avLst>
              <a:gd name="adj1" fmla="val 43603"/>
              <a:gd name="adj2" fmla="val 11197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Measured Resistance</a:t>
            </a:r>
          </a:p>
          <a:p>
            <a:pPr algn="ctr"/>
            <a:r>
              <a:rPr lang="en-US" dirty="0"/>
              <a:t>(4 places) </a:t>
            </a:r>
          </a:p>
        </p:txBody>
      </p:sp>
      <p:sp>
        <p:nvSpPr>
          <p:cNvPr id="17" name="Speech Bubble: Rectangle with Corners Rounded 16">
            <a:extLst>
              <a:ext uri="{FF2B5EF4-FFF2-40B4-BE49-F238E27FC236}">
                <a16:creationId xmlns:a16="http://schemas.microsoft.com/office/drawing/2014/main" id="{3229E348-2C48-5261-C86C-6CB42D18ECD0}"/>
              </a:ext>
            </a:extLst>
          </p:cNvPr>
          <p:cNvSpPr/>
          <p:nvPr/>
        </p:nvSpPr>
        <p:spPr>
          <a:xfrm>
            <a:off x="10157258" y="748554"/>
            <a:ext cx="1995832" cy="809668"/>
          </a:xfrm>
          <a:prstGeom prst="wedgeRoundRectCallout">
            <a:avLst>
              <a:gd name="adj1" fmla="val -39353"/>
              <a:gd name="adj2" fmla="val 1050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Measured Target Test Level </a:t>
            </a:r>
          </a:p>
          <a:p>
            <a:pPr algn="ctr"/>
            <a:r>
              <a:rPr lang="en-US" dirty="0"/>
              <a:t>(4 places)</a:t>
            </a:r>
          </a:p>
        </p:txBody>
      </p:sp>
      <p:sp>
        <p:nvSpPr>
          <p:cNvPr id="18" name="Speech Bubble: Rectangle with Corners Rounded 17">
            <a:extLst>
              <a:ext uri="{FF2B5EF4-FFF2-40B4-BE49-F238E27FC236}">
                <a16:creationId xmlns:a16="http://schemas.microsoft.com/office/drawing/2014/main" id="{BE553D1D-BCE1-0343-7B40-A3A8716CC801}"/>
              </a:ext>
            </a:extLst>
          </p:cNvPr>
          <p:cNvSpPr/>
          <p:nvPr/>
        </p:nvSpPr>
        <p:spPr>
          <a:xfrm>
            <a:off x="5780696" y="862837"/>
            <a:ext cx="1828155" cy="600722"/>
          </a:xfrm>
          <a:prstGeom prst="wedgeRoundRectCallout">
            <a:avLst>
              <a:gd name="adj1" fmla="val -73512"/>
              <a:gd name="adj2" fmla="val 3772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Current Test State</a:t>
            </a:r>
          </a:p>
        </p:txBody>
      </p:sp>
    </p:spTree>
    <p:extLst>
      <p:ext uri="{BB962C8B-B14F-4D97-AF65-F5344CB8AC3E}">
        <p14:creationId xmlns:p14="http://schemas.microsoft.com/office/powerpoint/2010/main" val="16593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6489B3-0D1F-D8B4-BD8C-088DB8ED762C}"/>
              </a:ext>
            </a:extLst>
          </p:cNvPr>
          <p:cNvPicPr>
            <a:picLocks noChangeAspect="1"/>
          </p:cNvPicPr>
          <p:nvPr/>
        </p:nvPicPr>
        <p:blipFill>
          <a:blip r:embed="rId2"/>
          <a:stretch>
            <a:fillRect/>
          </a:stretch>
        </p:blipFill>
        <p:spPr>
          <a:xfrm>
            <a:off x="2415041" y="0"/>
            <a:ext cx="7361917" cy="6858000"/>
          </a:xfrm>
          <a:prstGeom prst="rect">
            <a:avLst/>
          </a:prstGeom>
        </p:spPr>
      </p:pic>
      <p:sp>
        <p:nvSpPr>
          <p:cNvPr id="8" name="Speech Bubble: Rectangle with Corners Rounded 7">
            <a:extLst>
              <a:ext uri="{FF2B5EF4-FFF2-40B4-BE49-F238E27FC236}">
                <a16:creationId xmlns:a16="http://schemas.microsoft.com/office/drawing/2014/main" id="{02A7E04B-8A46-1EAE-58D6-94EAE3FAAB14}"/>
              </a:ext>
            </a:extLst>
          </p:cNvPr>
          <p:cNvSpPr/>
          <p:nvPr/>
        </p:nvSpPr>
        <p:spPr>
          <a:xfrm>
            <a:off x="2564780" y="2708555"/>
            <a:ext cx="1449659" cy="720445"/>
          </a:xfrm>
          <a:prstGeom prst="wedgeRoundRectCallout">
            <a:avLst>
              <a:gd name="adj1" fmla="val 42383"/>
              <a:gd name="adj2" fmla="val -11264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STOP and Exit button. </a:t>
            </a:r>
          </a:p>
        </p:txBody>
      </p:sp>
      <p:sp>
        <p:nvSpPr>
          <p:cNvPr id="9" name="Speech Bubble: Rectangle with Corners Rounded 8">
            <a:extLst>
              <a:ext uri="{FF2B5EF4-FFF2-40B4-BE49-F238E27FC236}">
                <a16:creationId xmlns:a16="http://schemas.microsoft.com/office/drawing/2014/main" id="{36D5FF03-5C86-B76C-0C0D-71DC6CAD83E2}"/>
              </a:ext>
            </a:extLst>
          </p:cNvPr>
          <p:cNvSpPr/>
          <p:nvPr/>
        </p:nvSpPr>
        <p:spPr>
          <a:xfrm>
            <a:off x="2564780" y="331225"/>
            <a:ext cx="1862255" cy="720445"/>
          </a:xfrm>
          <a:prstGeom prst="wedgeRoundRectCallout">
            <a:avLst>
              <a:gd name="adj1" fmla="val 69329"/>
              <a:gd name="adj2" fmla="val 3130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Information Dialog</a:t>
            </a:r>
          </a:p>
        </p:txBody>
      </p:sp>
      <p:sp>
        <p:nvSpPr>
          <p:cNvPr id="10" name="Speech Bubble: Rectangle with Corners Rounded 9">
            <a:extLst>
              <a:ext uri="{FF2B5EF4-FFF2-40B4-BE49-F238E27FC236}">
                <a16:creationId xmlns:a16="http://schemas.microsoft.com/office/drawing/2014/main" id="{6FD99D5B-6C9A-A3BD-9703-31C87A96FBBB}"/>
              </a:ext>
            </a:extLst>
          </p:cNvPr>
          <p:cNvSpPr/>
          <p:nvPr/>
        </p:nvSpPr>
        <p:spPr>
          <a:xfrm>
            <a:off x="2817541" y="4062832"/>
            <a:ext cx="1862255" cy="720445"/>
          </a:xfrm>
          <a:prstGeom prst="wedgeRoundRectCallout">
            <a:avLst>
              <a:gd name="adj1" fmla="val 69329"/>
              <a:gd name="adj2" fmla="val 3130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Information Fields (7 Places)</a:t>
            </a:r>
          </a:p>
        </p:txBody>
      </p:sp>
    </p:spTree>
    <p:extLst>
      <p:ext uri="{BB962C8B-B14F-4D97-AF65-F5344CB8AC3E}">
        <p14:creationId xmlns:p14="http://schemas.microsoft.com/office/powerpoint/2010/main" val="1199495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15259</TotalTime>
  <Words>998</Words>
  <Application>Microsoft Office PowerPoint</Application>
  <PresentationFormat>Widescreen</PresentationFormat>
  <Paragraphs>203</Paragraphs>
  <Slides>34</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Aharoni</vt:lpstr>
      <vt:lpstr>Aptos</vt:lpstr>
      <vt:lpstr>Aptos Display</vt:lpstr>
      <vt:lpstr>Arial</vt:lpstr>
      <vt:lpstr>Cambria Math</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Fluke mA 3/28 to 4/1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MLOI Gage R &amp; R Evaluation Plan</vt:lpstr>
      <vt:lpstr>MLOI Gage R &amp; R Evaluation Plan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Rick Ales Consulting</dc:creator>
  <cp:lastModifiedBy>rick ales</cp:lastModifiedBy>
  <cp:revision>35</cp:revision>
  <cp:lastPrinted>2025-04-11T21:07:21Z</cp:lastPrinted>
  <dcterms:created xsi:type="dcterms:W3CDTF">2024-04-23T13:48:51Z</dcterms:created>
  <dcterms:modified xsi:type="dcterms:W3CDTF">2025-05-22T13:30:22Z</dcterms:modified>
</cp:coreProperties>
</file>